
<file path=[Content_Types].xml><?xml version="1.0" encoding="utf-8"?>
<Types xmlns="http://schemas.openxmlformats.org/package/2006/content-types">
  <Default Extension="avi" ContentType="video/x-msvideo"/>
  <Default Extension="jpeg" ContentType="image/jpeg"/>
  <Default Extension="mpeg" ContentType="vide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77" r:id="rId2"/>
    <p:sldMasterId id="2147483679" r:id="rId3"/>
    <p:sldMasterId id="2147483681" r:id="rId4"/>
    <p:sldMasterId id="2147483683" r:id="rId5"/>
    <p:sldMasterId id="2147483685" r:id="rId6"/>
  </p:sldMasterIdLst>
  <p:notesMasterIdLst>
    <p:notesMasterId r:id="rId50"/>
  </p:notesMasterIdLst>
  <p:sldIdLst>
    <p:sldId id="256" r:id="rId7"/>
    <p:sldId id="294" r:id="rId8"/>
    <p:sldId id="295" r:id="rId9"/>
    <p:sldId id="296" r:id="rId10"/>
    <p:sldId id="291" r:id="rId11"/>
    <p:sldId id="292" r:id="rId12"/>
    <p:sldId id="293" r:id="rId13"/>
    <p:sldId id="276" r:id="rId14"/>
    <p:sldId id="258" r:id="rId15"/>
    <p:sldId id="257" r:id="rId16"/>
    <p:sldId id="259" r:id="rId17"/>
    <p:sldId id="287" r:id="rId18"/>
    <p:sldId id="260" r:id="rId19"/>
    <p:sldId id="261" r:id="rId20"/>
    <p:sldId id="303" r:id="rId21"/>
    <p:sldId id="302" r:id="rId22"/>
    <p:sldId id="299" r:id="rId23"/>
    <p:sldId id="300" r:id="rId24"/>
    <p:sldId id="282" r:id="rId25"/>
    <p:sldId id="283" r:id="rId26"/>
    <p:sldId id="263" r:id="rId27"/>
    <p:sldId id="286" r:id="rId28"/>
    <p:sldId id="278" r:id="rId29"/>
    <p:sldId id="265" r:id="rId30"/>
    <p:sldId id="266" r:id="rId31"/>
    <p:sldId id="267" r:id="rId32"/>
    <p:sldId id="284" r:id="rId33"/>
    <p:sldId id="262" r:id="rId34"/>
    <p:sldId id="281" r:id="rId35"/>
    <p:sldId id="280" r:id="rId36"/>
    <p:sldId id="285" r:id="rId37"/>
    <p:sldId id="268" r:id="rId38"/>
    <p:sldId id="301" r:id="rId39"/>
    <p:sldId id="269" r:id="rId40"/>
    <p:sldId id="272" r:id="rId41"/>
    <p:sldId id="270" r:id="rId42"/>
    <p:sldId id="273" r:id="rId43"/>
    <p:sldId id="279" r:id="rId44"/>
    <p:sldId id="275" r:id="rId45"/>
    <p:sldId id="274" r:id="rId46"/>
    <p:sldId id="277" r:id="rId47"/>
    <p:sldId id="288" r:id="rId48"/>
    <p:sldId id="297" r:id="rId49"/>
  </p:sldIdLst>
  <p:sldSz cx="9144000" cy="6858000" type="screen4x3"/>
  <p:notesSz cx="6858000" cy="9144000"/>
  <p:defaultTextStyle>
    <a:defPPr>
      <a:defRPr lang="en-US"/>
    </a:defPPr>
    <a:lvl1pPr algn="l" rtl="0" eaLnBrk="0" fontAlgn="base" hangingPunct="0">
      <a:spcBef>
        <a:spcPct val="0"/>
      </a:spcBef>
      <a:spcAft>
        <a:spcPct val="0"/>
      </a:spcAft>
      <a:defRPr kumimoji="1" sz="2000" kern="1200">
        <a:solidFill>
          <a:schemeClr val="tx1"/>
        </a:solidFill>
        <a:latin typeface="Arial" charset="0"/>
        <a:ea typeface="+mn-ea"/>
        <a:cs typeface="+mn-cs"/>
      </a:defRPr>
    </a:lvl1pPr>
    <a:lvl2pPr marL="457200" algn="l" rtl="0" eaLnBrk="0" fontAlgn="base" hangingPunct="0">
      <a:spcBef>
        <a:spcPct val="0"/>
      </a:spcBef>
      <a:spcAft>
        <a:spcPct val="0"/>
      </a:spcAft>
      <a:defRPr kumimoji="1" sz="2000" kern="1200">
        <a:solidFill>
          <a:schemeClr val="tx1"/>
        </a:solidFill>
        <a:latin typeface="Arial" charset="0"/>
        <a:ea typeface="+mn-ea"/>
        <a:cs typeface="+mn-cs"/>
      </a:defRPr>
    </a:lvl2pPr>
    <a:lvl3pPr marL="914400" algn="l" rtl="0" eaLnBrk="0" fontAlgn="base" hangingPunct="0">
      <a:spcBef>
        <a:spcPct val="0"/>
      </a:spcBef>
      <a:spcAft>
        <a:spcPct val="0"/>
      </a:spcAft>
      <a:defRPr kumimoji="1" sz="2000" kern="1200">
        <a:solidFill>
          <a:schemeClr val="tx1"/>
        </a:solidFill>
        <a:latin typeface="Arial" charset="0"/>
        <a:ea typeface="+mn-ea"/>
        <a:cs typeface="+mn-cs"/>
      </a:defRPr>
    </a:lvl3pPr>
    <a:lvl4pPr marL="1371600" algn="l" rtl="0" eaLnBrk="0" fontAlgn="base" hangingPunct="0">
      <a:spcBef>
        <a:spcPct val="0"/>
      </a:spcBef>
      <a:spcAft>
        <a:spcPct val="0"/>
      </a:spcAft>
      <a:defRPr kumimoji="1" sz="2000" kern="1200">
        <a:solidFill>
          <a:schemeClr val="tx1"/>
        </a:solidFill>
        <a:latin typeface="Arial" charset="0"/>
        <a:ea typeface="+mn-ea"/>
        <a:cs typeface="+mn-cs"/>
      </a:defRPr>
    </a:lvl4pPr>
    <a:lvl5pPr marL="1828800" algn="l" rtl="0" eaLnBrk="0" fontAlgn="base" hangingPunct="0">
      <a:spcBef>
        <a:spcPct val="0"/>
      </a:spcBef>
      <a:spcAft>
        <a:spcPct val="0"/>
      </a:spcAft>
      <a:defRPr kumimoji="1" sz="2000" kern="1200">
        <a:solidFill>
          <a:schemeClr val="tx1"/>
        </a:solidFill>
        <a:latin typeface="Arial" charset="0"/>
        <a:ea typeface="+mn-ea"/>
        <a:cs typeface="+mn-cs"/>
      </a:defRPr>
    </a:lvl5pPr>
    <a:lvl6pPr marL="2286000" algn="l" defTabSz="914400" rtl="0" eaLnBrk="1" latinLnBrk="0" hangingPunct="1">
      <a:defRPr kumimoji="1" sz="2000" kern="1200">
        <a:solidFill>
          <a:schemeClr val="tx1"/>
        </a:solidFill>
        <a:latin typeface="Arial" charset="0"/>
        <a:ea typeface="+mn-ea"/>
        <a:cs typeface="+mn-cs"/>
      </a:defRPr>
    </a:lvl6pPr>
    <a:lvl7pPr marL="2743200" algn="l" defTabSz="914400" rtl="0" eaLnBrk="1" latinLnBrk="0" hangingPunct="1">
      <a:defRPr kumimoji="1" sz="2000" kern="1200">
        <a:solidFill>
          <a:schemeClr val="tx1"/>
        </a:solidFill>
        <a:latin typeface="Arial" charset="0"/>
        <a:ea typeface="+mn-ea"/>
        <a:cs typeface="+mn-cs"/>
      </a:defRPr>
    </a:lvl7pPr>
    <a:lvl8pPr marL="3200400" algn="l" defTabSz="914400" rtl="0" eaLnBrk="1" latinLnBrk="0" hangingPunct="1">
      <a:defRPr kumimoji="1" sz="2000" kern="1200">
        <a:solidFill>
          <a:schemeClr val="tx1"/>
        </a:solidFill>
        <a:latin typeface="Arial" charset="0"/>
        <a:ea typeface="+mn-ea"/>
        <a:cs typeface="+mn-cs"/>
      </a:defRPr>
    </a:lvl8pPr>
    <a:lvl9pPr marL="3657600" algn="l" defTabSz="914400" rtl="0" eaLnBrk="1" latinLnBrk="0" hangingPunct="1">
      <a:defRPr kumimoji="1"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7" autoAdjust="0"/>
    <p:restoredTop sz="88098" autoAdjust="0"/>
  </p:normalViewPr>
  <p:slideViewPr>
    <p:cSldViewPr>
      <p:cViewPr varScale="1">
        <p:scale>
          <a:sx n="73" d="100"/>
          <a:sy n="73" d="100"/>
        </p:scale>
        <p:origin x="174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6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A8770B-C4BA-40E5-83BD-5A65A7E8DA6D}" type="datetimeFigureOut">
              <a:rPr lang="en-US" smtClean="0"/>
              <a:t>11/12/2024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2C11FD-F74A-4EFD-8B3D-42415B3B9E72}" type="slidenum">
              <a:rPr lang="en-US" smtClean="0"/>
              <a:t>‹#›</a:t>
            </a:fld>
            <a:endParaRPr lang="en-US"/>
          </a:p>
        </p:txBody>
      </p:sp>
    </p:spTree>
    <p:extLst>
      <p:ext uri="{BB962C8B-B14F-4D97-AF65-F5344CB8AC3E}">
        <p14:creationId xmlns:p14="http://schemas.microsoft.com/office/powerpoint/2010/main" val="1614224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4</a:t>
            </a:fld>
            <a:endParaRPr lang="en-US"/>
          </a:p>
        </p:txBody>
      </p:sp>
    </p:spTree>
    <p:extLst>
      <p:ext uri="{BB962C8B-B14F-4D97-AF65-F5344CB8AC3E}">
        <p14:creationId xmlns:p14="http://schemas.microsoft.com/office/powerpoint/2010/main" val="3750783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200" dirty="0">
                <a:solidFill>
                  <a:srgbClr val="000000"/>
                </a:solidFill>
              </a:rPr>
              <a:t>Transducer motion. This example, using a left parasternal transducer position demonstrates: Tilt : The transducer is “rocked” to provide images (A or B) in the same tomographic plane. Angle : Different image planes (perpendicular to the plane of the figure at lines A, B, and C ) are obtained by angulation of the transducer. Rotation : The transducer is “twisted” with a circular motion to provide a different image plane while maintaining the same orientation between the transducer itself and the chest wall.</a:t>
            </a:r>
          </a:p>
          <a:p>
            <a:pPr marL="0" marR="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dirty="0">
              <a:solidFill>
                <a:srgbClr val="000000"/>
              </a:solidFill>
            </a:endParaRPr>
          </a:p>
          <a:p>
            <a:pPr eaLnBrk="1" hangingPunct="1"/>
            <a:r>
              <a:rPr kumimoji="0" lang="en-US" altLang="en-US" sz="900" dirty="0">
                <a:solidFill>
                  <a:srgbClr val="000000"/>
                </a:solidFill>
              </a:rPr>
              <a:t>Normal Anatomy and Flow Patterns on Transthoracic Echocardiography</a:t>
            </a:r>
          </a:p>
          <a:p>
            <a:pPr eaLnBrk="1" hangingPunct="1"/>
            <a:r>
              <a:rPr kumimoji="0" lang="en-US" altLang="en-US" sz="900" dirty="0">
                <a:solidFill>
                  <a:srgbClr val="000000"/>
                </a:solidFill>
              </a:rPr>
              <a:t>Otto, Catherine M., MD, Textbook of Clinical Echocardiography, 2, 31-64</a:t>
            </a:r>
          </a:p>
          <a:p>
            <a:pPr eaLnBrk="1" hangingPunct="1"/>
            <a:endParaRPr kumimoji="0" lang="en-US" altLang="en-US" sz="900" dirty="0">
              <a:solidFill>
                <a:srgbClr val="000000"/>
              </a:solidFill>
            </a:endParaRPr>
          </a:p>
          <a:p>
            <a:pPr eaLnBrk="1" hangingPunct="1"/>
            <a:r>
              <a:rPr kumimoji="0" lang="en-US" altLang="en-US" sz="900" dirty="0">
                <a:solidFill>
                  <a:srgbClr val="000000"/>
                </a:solidFill>
              </a:rPr>
              <a:t>Copyright ©  2013   Copyright © 2013, 2009, 2004, 2000, 1995 by Saunders, an imprint of Elsevier Inc.</a:t>
            </a:r>
          </a:p>
          <a:p>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16</a:t>
            </a:fld>
            <a:endParaRPr lang="en-US"/>
          </a:p>
        </p:txBody>
      </p:sp>
    </p:spTree>
    <p:extLst>
      <p:ext uri="{BB962C8B-B14F-4D97-AF65-F5344CB8AC3E}">
        <p14:creationId xmlns:p14="http://schemas.microsoft.com/office/powerpoint/2010/main" val="1718967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kumimoji="0" lang="en-US" altLang="en-US" sz="1200" dirty="0">
                <a:solidFill>
                  <a:srgbClr val="000000"/>
                </a:solidFill>
              </a:rPr>
              <a:t>Short-axis plane at the papillary muscle level. The position of the image plane is shown in the 3D heart, which is opened and rotated to the position corresponding to the echocardiographic image plane. 2D images in diastole and systole in the standard orientation demonstrate the circular shape of the LV with symmetric wall thickening and inward endocardial motion with contraction.</a:t>
            </a:r>
          </a:p>
          <a:p>
            <a:pPr eaLnBrk="1" hangingPunct="1"/>
            <a:endParaRPr kumimoji="0" lang="en-US" altLang="en-US" sz="1200" dirty="0">
              <a:solidFill>
                <a:srgbClr val="000000"/>
              </a:solidFill>
            </a:endParaRPr>
          </a:p>
          <a:p>
            <a:pPr eaLnBrk="1" hangingPunct="1"/>
            <a:r>
              <a:rPr kumimoji="0" lang="en-US" altLang="en-US" sz="1200" dirty="0">
                <a:solidFill>
                  <a:srgbClr val="000000"/>
                </a:solidFill>
              </a:rPr>
              <a:t>Normal Anatomy and Flow Patterns on Transthoracic Echocardiography</a:t>
            </a:r>
          </a:p>
          <a:p>
            <a:pPr eaLnBrk="1" hangingPunct="1"/>
            <a:r>
              <a:rPr kumimoji="0" lang="en-US" altLang="en-US" sz="1200" dirty="0">
                <a:solidFill>
                  <a:srgbClr val="000000"/>
                </a:solidFill>
              </a:rPr>
              <a:t>Otto, Catherine M., MD, Textbook of Clinical Echocardiography, 2, 31-64</a:t>
            </a:r>
          </a:p>
          <a:p>
            <a:pPr eaLnBrk="1" hangingPunct="1"/>
            <a:endParaRPr kumimoji="0" lang="en-US" altLang="en-US" sz="1200" dirty="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17</a:t>
            </a:fld>
            <a:endParaRPr lang="en-US"/>
          </a:p>
        </p:txBody>
      </p:sp>
    </p:spTree>
    <p:extLst>
      <p:ext uri="{BB962C8B-B14F-4D97-AF65-F5344CB8AC3E}">
        <p14:creationId xmlns:p14="http://schemas.microsoft.com/office/powerpoint/2010/main" val="3705717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altLang="en-US" sz="1200" dirty="0">
                <a:solidFill>
                  <a:srgbClr val="000000"/>
                </a:solidFill>
              </a:rPr>
              <a:t>Apical four-chamber view. The four-chamber view is obtained with the transducer on the LV apex, showing the relationships of the left and right ventricles (LV and RV) and atria (LA and RA) in the intact heart (upper left) . The 2D image plane is oriented with the transducer position at the top of the image (upper right). In the LV, the papillary muscle, chordae, and anterior and posterior mitral leaflets are seen. The descending aorta (DA) is seen in partial cross section lateral to the left atrium, while the right superior pulmonary vein (RSPV) drains into the LA adjacent to the </a:t>
            </a:r>
            <a:r>
              <a:rPr kumimoji="0" lang="en-US" altLang="en-US" sz="1200" dirty="0" err="1">
                <a:solidFill>
                  <a:srgbClr val="000000"/>
                </a:solidFill>
              </a:rPr>
              <a:t>interatrial</a:t>
            </a:r>
            <a:r>
              <a:rPr kumimoji="0" lang="en-US" altLang="en-US" sz="1200" dirty="0">
                <a:solidFill>
                  <a:srgbClr val="000000"/>
                </a:solidFill>
              </a:rPr>
              <a:t> septum. In the right ventricle, the moderator band (MB) and the anterior and septal tricuspid valve leaflets are seen. Note the </a:t>
            </a:r>
            <a:r>
              <a:rPr kumimoji="0" lang="en-US" altLang="en-US" sz="1200" dirty="0" err="1">
                <a:solidFill>
                  <a:srgbClr val="000000"/>
                </a:solidFill>
              </a:rPr>
              <a:t>ventriculoatrial</a:t>
            </a:r>
            <a:r>
              <a:rPr kumimoji="0" lang="en-US" altLang="en-US" sz="1200" dirty="0">
                <a:solidFill>
                  <a:srgbClr val="000000"/>
                </a:solidFill>
              </a:rPr>
              <a:t> septum (VAS) separating the LV from the right atrium in association with the normal, slightly more apical position of the tricuspid compared with the mitral valve annulus. 2D echo images in an apical four-chamber view at end-diastole and end-systole are shown (bottom).</a:t>
            </a:r>
          </a:p>
          <a:p>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18</a:t>
            </a:fld>
            <a:endParaRPr lang="en-US"/>
          </a:p>
        </p:txBody>
      </p:sp>
    </p:spTree>
    <p:extLst>
      <p:ext uri="{BB962C8B-B14F-4D97-AF65-F5344CB8AC3E}">
        <p14:creationId xmlns:p14="http://schemas.microsoft.com/office/powerpoint/2010/main" val="2677328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 is an excellent tool for assessing ventricular size, function, and hypertrophy.  Compared to the image on the left, the right image has more wall thickness and less cavity area for</a:t>
            </a:r>
            <a:r>
              <a:rPr lang="en-US" baseline="0" dirty="0"/>
              <a:t> the amount of muscle.  This is concentric hypertrophy, the ventricular response to pressure overload as in hypertension and aortic stenosis.  The LV looks more like a donut or car tire than a bicycle tire in cross-section.</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19</a:t>
            </a:fld>
            <a:endParaRPr lang="en-US"/>
          </a:p>
        </p:txBody>
      </p:sp>
    </p:spTree>
    <p:extLst>
      <p:ext uri="{BB962C8B-B14F-4D97-AF65-F5344CB8AC3E}">
        <p14:creationId xmlns:p14="http://schemas.microsoft.com/office/powerpoint/2010/main" val="25795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LV volume overload such as in aortic regurgitation (AR) or mitral regurgitation (MR), the echo detects a larger LV cavity with wall thickness which is proportionate</a:t>
            </a:r>
            <a:r>
              <a:rPr lang="en-US" baseline="0" dirty="0"/>
              <a:t> to cavity size, looking like a bigger bicycle tire.  The LV is dilated at end-diastole, and an older term for this is “eccentric hypertrophy”.</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20</a:t>
            </a:fld>
            <a:endParaRPr lang="en-US"/>
          </a:p>
        </p:txBody>
      </p:sp>
    </p:spTree>
    <p:extLst>
      <p:ext uri="{BB962C8B-B14F-4D97-AF65-F5344CB8AC3E}">
        <p14:creationId xmlns:p14="http://schemas.microsoft.com/office/powerpoint/2010/main" val="1127488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clip from a normal stress echo.  On the</a:t>
            </a:r>
            <a:r>
              <a:rPr lang="en-US" baseline="0" dirty="0"/>
              <a:t> left the resting images of the 4 – and 2-chamber views are seen.  Immediately after exercise on the right the same views are seen allowing easy side-by-side comparison.  The post-exercise images are smaller and uniformly more vigorous.  This is a normal LV response to aerobic exercise.  No regional wall motion abnormalities appear, so this excludes ischemia.</a:t>
            </a:r>
          </a:p>
          <a:p>
            <a:r>
              <a:rPr lang="en-US" baseline="0" dirty="0"/>
              <a:t>To see a positive stress echo go to Case 3, the stress test file.</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21</a:t>
            </a:fld>
            <a:endParaRPr lang="en-US"/>
          </a:p>
        </p:txBody>
      </p:sp>
    </p:spTree>
    <p:extLst>
      <p:ext uri="{BB962C8B-B14F-4D97-AF65-F5344CB8AC3E}">
        <p14:creationId xmlns:p14="http://schemas.microsoft.com/office/powerpoint/2010/main" val="1988762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Valvular structural abnormalities are easily detected by 2D echo as in this bicuspid aortic valve in the center of this short axis image.  The aortic valve closes in a straight line diagonally from 8 to 2 o’clock.  When open, the aortic valve orifice is like a fish mouth, not a</a:t>
            </a:r>
            <a:r>
              <a:rPr lang="en-US" baseline="0" dirty="0"/>
              <a:t> triangle (normal).</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22</a:t>
            </a:fld>
            <a:endParaRPr lang="en-US"/>
          </a:p>
        </p:txBody>
      </p:sp>
    </p:spTree>
    <p:extLst>
      <p:ext uri="{BB962C8B-B14F-4D97-AF65-F5344CB8AC3E}">
        <p14:creationId xmlns:p14="http://schemas.microsoft.com/office/powerpoint/2010/main" val="2210544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the thin, mobile aortic valve on the left with the heavily calcified, poorly opening, ‘doming’ stenotic aortic valve on the right.</a:t>
            </a:r>
          </a:p>
        </p:txBody>
      </p:sp>
      <p:sp>
        <p:nvSpPr>
          <p:cNvPr id="4" name="Slide Number Placeholder 3"/>
          <p:cNvSpPr>
            <a:spLocks noGrp="1"/>
          </p:cNvSpPr>
          <p:nvPr>
            <p:ph type="sldNum" sz="quarter" idx="10"/>
          </p:nvPr>
        </p:nvSpPr>
        <p:spPr/>
        <p:txBody>
          <a:bodyPr/>
          <a:lstStyle/>
          <a:p>
            <a:fld id="{952C11FD-F74A-4EFD-8B3D-42415B3B9E72}" type="slidenum">
              <a:rPr lang="en-US" smtClean="0"/>
              <a:t>23</a:t>
            </a:fld>
            <a:endParaRPr lang="en-US"/>
          </a:p>
        </p:txBody>
      </p:sp>
    </p:spTree>
    <p:extLst>
      <p:ext uri="{BB962C8B-B14F-4D97-AF65-F5344CB8AC3E}">
        <p14:creationId xmlns:p14="http://schemas.microsoft.com/office/powerpoint/2010/main" val="3056375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mitral valve prolapse one or both mitral valve leaflets</a:t>
            </a:r>
            <a:r>
              <a:rPr lang="en-US" baseline="0" dirty="0"/>
              <a:t> prolapse superiorly from their normal closing position beyond the mitral annulus, “sagging” into the left atrium.  In this case both leaflets prolapse.  Compare to the normal MV on the prior slide.</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24</a:t>
            </a:fld>
            <a:endParaRPr lang="en-US"/>
          </a:p>
        </p:txBody>
      </p:sp>
    </p:spTree>
    <p:extLst>
      <p:ext uri="{BB962C8B-B14F-4D97-AF65-F5344CB8AC3E}">
        <p14:creationId xmlns:p14="http://schemas.microsoft.com/office/powerpoint/2010/main" val="1386220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 excels at detecting intracardiac tumors, thrombi and other masses.  This unfortunate</a:t>
            </a:r>
            <a:r>
              <a:rPr lang="en-US" baseline="0" dirty="0"/>
              <a:t> 43 year old woman had metastatic melanoma masses in all 4 chambers of her heart.  Those in the ventricles are attached to the wall, are more mobile than the walls, and are approximately located by the asterisks.</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25</a:t>
            </a:fld>
            <a:endParaRPr lang="en-US"/>
          </a:p>
        </p:txBody>
      </p:sp>
    </p:spTree>
    <p:extLst>
      <p:ext uri="{BB962C8B-B14F-4D97-AF65-F5344CB8AC3E}">
        <p14:creationId xmlns:p14="http://schemas.microsoft.com/office/powerpoint/2010/main" val="315733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a:t>
            </a:r>
            <a:r>
              <a:rPr lang="en-US" baseline="0" dirty="0"/>
              <a:t> terms of cardiac testing o</a:t>
            </a:r>
            <a:r>
              <a:rPr lang="en-US" dirty="0"/>
              <a:t>nly EKGs are done more frequently</a:t>
            </a:r>
            <a:r>
              <a:rPr lang="en-US" baseline="0" dirty="0"/>
              <a:t> than echocardiograms.  At HMC 200-250 EKGs are done daily, about 60-70 echocardiograms including stress echoes are done in the adult labs daily.  A similar or slightly smaller number are done in pediatric cardiology daily.  Each of the other cardiac imaging tests number &lt;10/day.</a:t>
            </a:r>
            <a:endParaRPr lang="en-US" dirty="0"/>
          </a:p>
          <a:p>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8</a:t>
            </a:fld>
            <a:endParaRPr lang="en-US"/>
          </a:p>
        </p:txBody>
      </p:sp>
    </p:spTree>
    <p:extLst>
      <p:ext uri="{BB962C8B-B14F-4D97-AF65-F5344CB8AC3E}">
        <p14:creationId xmlns:p14="http://schemas.microsoft.com/office/powerpoint/2010/main" val="3408885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 is the test of choice for detecting pericardial</a:t>
            </a:r>
            <a:r>
              <a:rPr lang="en-US" baseline="0" dirty="0"/>
              <a:t> effusions and has specific criteria for identifying the presence of pericardial tamponade or constriction.  Here a large pericardial effusion (PE) causes RA systolic collapse and RV diastolic collapse indicating the presence of pericardial tamponade.  The left heart chambers are small indicating the severity of increased pericardial pressure.</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26</a:t>
            </a:fld>
            <a:endParaRPr lang="en-US"/>
          </a:p>
        </p:txBody>
      </p:sp>
    </p:spTree>
    <p:extLst>
      <p:ext uri="{BB962C8B-B14F-4D97-AF65-F5344CB8AC3E}">
        <p14:creationId xmlns:p14="http://schemas.microsoft.com/office/powerpoint/2010/main" val="1645524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Doppler effect is the alteration of perceived frequency of sound (or light – think of red-shifted stars) caused by motion between emitter and receiver.  Doppler echocardiography uses the Doppler principle and equation to calculate the velocity (speed and direction) of red cells in the blood stream.</a:t>
            </a:r>
            <a:r>
              <a:rPr lang="en-US" baseline="0" dirty="0"/>
              <a:t>  More recently it has also been used to measure the velocity </a:t>
            </a:r>
            <a:r>
              <a:rPr lang="en-US" dirty="0"/>
              <a:t>of cardiac structures</a:t>
            </a:r>
            <a:r>
              <a:rPr lang="en-US" baseline="0" dirty="0"/>
              <a:t> such as </a:t>
            </a:r>
            <a:r>
              <a:rPr lang="en-US" dirty="0"/>
              <a:t>the myocardium (tissue Doppler).</a:t>
            </a:r>
          </a:p>
        </p:txBody>
      </p:sp>
      <p:sp>
        <p:nvSpPr>
          <p:cNvPr id="4" name="Slide Number Placeholder 3"/>
          <p:cNvSpPr>
            <a:spLocks noGrp="1"/>
          </p:cNvSpPr>
          <p:nvPr>
            <p:ph type="sldNum" sz="quarter" idx="10"/>
          </p:nvPr>
        </p:nvSpPr>
        <p:spPr/>
        <p:txBody>
          <a:bodyPr/>
          <a:lstStyle/>
          <a:p>
            <a:fld id="{952C11FD-F74A-4EFD-8B3D-42415B3B9E72}" type="slidenum">
              <a:rPr lang="en-US" smtClean="0"/>
              <a:t>27</a:t>
            </a:fld>
            <a:endParaRPr lang="en-US"/>
          </a:p>
        </p:txBody>
      </p:sp>
    </p:spTree>
    <p:extLst>
      <p:ext uri="{BB962C8B-B14F-4D97-AF65-F5344CB8AC3E}">
        <p14:creationId xmlns:p14="http://schemas.microsoft.com/office/powerpoint/2010/main" val="3345648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fd</a:t>
            </a:r>
            <a:r>
              <a:rPr lang="en-US" dirty="0"/>
              <a:t> is the Doppler shift. F0 the frequency of US emitted. c</a:t>
            </a:r>
            <a:r>
              <a:rPr lang="en-US" baseline="0" dirty="0"/>
              <a:t> is</a:t>
            </a:r>
            <a:r>
              <a:rPr lang="en-US" dirty="0"/>
              <a:t> the speed of sound in tissue (1,500 m/s roughly).</a:t>
            </a:r>
            <a:r>
              <a:rPr lang="en-US" baseline="0" dirty="0"/>
              <a:t>  T</a:t>
            </a:r>
            <a:r>
              <a:rPr lang="en-US" dirty="0"/>
              <a:t>he angle theta is the angle between the</a:t>
            </a:r>
            <a:r>
              <a:rPr lang="en-US" baseline="0" dirty="0"/>
              <a:t> direction of blood flow and the direction of Doppler US interrogation.  Cosines of various angles are in the small table.  Aligning the </a:t>
            </a:r>
            <a:r>
              <a:rPr lang="en-US" u="none" baseline="0" dirty="0"/>
              <a:t>US beam with the blood flow direction within 20 degrees allows cosine theta to be ignored when calculating v, the blood velocity.</a:t>
            </a:r>
            <a:endParaRPr lang="en-US" u="none" dirty="0"/>
          </a:p>
        </p:txBody>
      </p:sp>
      <p:sp>
        <p:nvSpPr>
          <p:cNvPr id="4" name="Slide Number Placeholder 3"/>
          <p:cNvSpPr>
            <a:spLocks noGrp="1"/>
          </p:cNvSpPr>
          <p:nvPr>
            <p:ph type="sldNum" sz="quarter" idx="10"/>
          </p:nvPr>
        </p:nvSpPr>
        <p:spPr/>
        <p:txBody>
          <a:bodyPr/>
          <a:lstStyle/>
          <a:p>
            <a:fld id="{952C11FD-F74A-4EFD-8B3D-42415B3B9E72}" type="slidenum">
              <a:rPr lang="en-US" smtClean="0"/>
              <a:t>29</a:t>
            </a:fld>
            <a:endParaRPr lang="en-US"/>
          </a:p>
        </p:txBody>
      </p:sp>
    </p:spTree>
    <p:extLst>
      <p:ext uri="{BB962C8B-B14F-4D97-AF65-F5344CB8AC3E}">
        <p14:creationId xmlns:p14="http://schemas.microsoft.com/office/powerpoint/2010/main" val="3230768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Bernoulli’s equation allows one to calculate</a:t>
            </a:r>
            <a:r>
              <a:rPr lang="en-US" baseline="0" dirty="0"/>
              <a:t> pressure drop across valves, other obstructions or leaks non-invasively.  This has become a very powerful non-invasive means of assessing intracardiac hemodynamics. Valve gradients, valve areas, PA pressure, cardiac output and more are now calculable by Doppler without performing an invasive cardiac catheterization.  Doppler facilitates serial assessment much more frequently than would catheterization.  Today, diagnostic catheter hemodynamics are reserved for special, complex cases; when the need to assess pulmonary vascular resistance arises; or when headed to surgery (usually confirmatory when defining coronary anatomy).</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30</a:t>
            </a:fld>
            <a:endParaRPr lang="en-US"/>
          </a:p>
        </p:txBody>
      </p:sp>
    </p:spTree>
    <p:extLst>
      <p:ext uri="{BB962C8B-B14F-4D97-AF65-F5344CB8AC3E}">
        <p14:creationId xmlns:p14="http://schemas.microsoft.com/office/powerpoint/2010/main" val="2692828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continuity equation is used to calculate aortic valve area (see Case 5).  </a:t>
            </a:r>
          </a:p>
        </p:txBody>
      </p:sp>
      <p:sp>
        <p:nvSpPr>
          <p:cNvPr id="4" name="Slide Number Placeholder 3"/>
          <p:cNvSpPr>
            <a:spLocks noGrp="1"/>
          </p:cNvSpPr>
          <p:nvPr>
            <p:ph type="sldNum" sz="quarter" idx="10"/>
          </p:nvPr>
        </p:nvSpPr>
        <p:spPr/>
        <p:txBody>
          <a:bodyPr/>
          <a:lstStyle/>
          <a:p>
            <a:fld id="{952C11FD-F74A-4EFD-8B3D-42415B3B9E72}" type="slidenum">
              <a:rPr lang="en-US" smtClean="0"/>
              <a:t>31</a:t>
            </a:fld>
            <a:endParaRPr lang="en-US"/>
          </a:p>
        </p:txBody>
      </p:sp>
    </p:spTree>
    <p:extLst>
      <p:ext uri="{BB962C8B-B14F-4D97-AF65-F5344CB8AC3E}">
        <p14:creationId xmlns:p14="http://schemas.microsoft.com/office/powerpoint/2010/main" val="3182013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Doppler is a 2D display of blood flow direction and disturbed flow superimposed on 2D images in real time.  It is an excellent tool to screen for and quantify regurgitant valve lesions and intracardiac shunts.  By convention, red represents</a:t>
            </a:r>
            <a:r>
              <a:rPr lang="en-US" baseline="0" dirty="0"/>
              <a:t> flow</a:t>
            </a:r>
            <a:r>
              <a:rPr lang="en-US" dirty="0"/>
              <a:t> toward the transducer, and blue represents flow away from the transducer.  Disturbed flow has a more multi-color mosaic appearance.  In this clip</a:t>
            </a:r>
            <a:r>
              <a:rPr lang="en-US" baseline="0" dirty="0"/>
              <a:t> a moderately broad, blue-green jet of aortic regurgitation (AR) pours through the aortic valve into the left ventricle in diastole.</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32</a:t>
            </a:fld>
            <a:endParaRPr lang="en-US"/>
          </a:p>
        </p:txBody>
      </p:sp>
    </p:spTree>
    <p:extLst>
      <p:ext uri="{BB962C8B-B14F-4D97-AF65-F5344CB8AC3E}">
        <p14:creationId xmlns:p14="http://schemas.microsoft.com/office/powerpoint/2010/main" val="157833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color Doppler: Both images show normal motion of blood from LV to aorta in systole.  On the left the blood</a:t>
            </a:r>
            <a:r>
              <a:rPr lang="en-US" baseline="0" dirty="0"/>
              <a:t> is coded blue as it moves away from an apical transducer position.  On the right the blood is coded red as it’s direction of motion (or vector) is more toward than away from a parasternal transducer position.  Readers must interpret color Doppler based on transducer position and location within the heart in space and time.</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33</a:t>
            </a:fld>
            <a:endParaRPr lang="en-US"/>
          </a:p>
        </p:txBody>
      </p:sp>
    </p:spTree>
    <p:extLst>
      <p:ext uri="{BB962C8B-B14F-4D97-AF65-F5344CB8AC3E}">
        <p14:creationId xmlns:p14="http://schemas.microsoft.com/office/powerpoint/2010/main" val="2209787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34</a:t>
            </a:fld>
            <a:endParaRPr lang="en-US"/>
          </a:p>
        </p:txBody>
      </p:sp>
    </p:spTree>
    <p:extLst>
      <p:ext uri="{BB962C8B-B14F-4D97-AF65-F5344CB8AC3E}">
        <p14:creationId xmlns:p14="http://schemas.microsoft.com/office/powerpoint/2010/main" val="180107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 transducer is on the end of a long, endoscope-like</a:t>
            </a:r>
            <a:r>
              <a:rPr lang="en-US" baseline="0" dirty="0"/>
              <a:t> probe. It has a multi-planar transducer face which can be rotated through 180 degrees allowing many planes of imaging to be performed. It is passed into the esophagus and stomach with the patient under conscious sedation or in the operating room for CT surgery and can be safely placed in critically ill hypotensive patients in which it will establish a diagnosis and/or change management in 50% of cases.</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35</a:t>
            </a:fld>
            <a:endParaRPr lang="en-US"/>
          </a:p>
        </p:txBody>
      </p:sp>
    </p:spTree>
    <p:extLst>
      <p:ext uri="{BB962C8B-B14F-4D97-AF65-F5344CB8AC3E}">
        <p14:creationId xmlns:p14="http://schemas.microsoft.com/office/powerpoint/2010/main" val="29406299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 detection and quantification of an ostium secundum atrial</a:t>
            </a:r>
            <a:r>
              <a:rPr lang="en-US" baseline="0" dirty="0"/>
              <a:t> </a:t>
            </a:r>
            <a:r>
              <a:rPr lang="en-US" dirty="0"/>
              <a:t>septal defect.  2D image</a:t>
            </a:r>
            <a:r>
              <a:rPr lang="en-US" baseline="0" dirty="0"/>
              <a:t> on the left</a:t>
            </a:r>
            <a:r>
              <a:rPr lang="en-US" dirty="0"/>
              <a:t> display the defect in the atrial septum where it</a:t>
            </a:r>
            <a:r>
              <a:rPr lang="en-US" baseline="0" dirty="0"/>
              <a:t> can be sized for percutaneous closure.  On the right, color Doppler depicts left atrial blood coursing through the ASD into the right atrium, a moderate-sized left-to-right shunt.</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36</a:t>
            </a:fld>
            <a:endParaRPr lang="en-US"/>
          </a:p>
        </p:txBody>
      </p:sp>
    </p:spTree>
    <p:extLst>
      <p:ext uri="{BB962C8B-B14F-4D97-AF65-F5344CB8AC3E}">
        <p14:creationId xmlns:p14="http://schemas.microsoft.com/office/powerpoint/2010/main" val="392947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Ultrasound (US) is very high frequency sound, typically in Megahertz (MHz) or millions of cycles/s.  Audible sound ranges</a:t>
            </a:r>
            <a:r>
              <a:rPr lang="en-US" baseline="0" dirty="0"/>
              <a:t> from 20 Hz to 20 Kilohertz (kHz).</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9</a:t>
            </a:fld>
            <a:endParaRPr lang="en-US"/>
          </a:p>
        </p:txBody>
      </p:sp>
    </p:spTree>
    <p:extLst>
      <p:ext uri="{BB962C8B-B14F-4D97-AF65-F5344CB8AC3E}">
        <p14:creationId xmlns:p14="http://schemas.microsoft.com/office/powerpoint/2010/main" val="3475321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TEE is the test of choice for characterizing</a:t>
            </a:r>
            <a:r>
              <a:rPr lang="en-US" baseline="0" dirty="0"/>
              <a:t> </a:t>
            </a:r>
            <a:r>
              <a:rPr lang="en-US" dirty="0"/>
              <a:t>acute aortic dissection in critically ill unstable patients.  CT angiography</a:t>
            </a:r>
            <a:r>
              <a:rPr lang="en-US" baseline="0" dirty="0"/>
              <a:t> </a:t>
            </a:r>
            <a:r>
              <a:rPr lang="en-US" dirty="0"/>
              <a:t>is often used first in more stable patients in the ED.  Afterwards TEE is often still needed to assess the extent of the dissection proximally and assess the</a:t>
            </a:r>
            <a:r>
              <a:rPr lang="en-US" baseline="0" dirty="0"/>
              <a:t> </a:t>
            </a:r>
            <a:r>
              <a:rPr lang="en-US" dirty="0"/>
              <a:t>nature of coronary and aortic</a:t>
            </a:r>
            <a:r>
              <a:rPr lang="en-US" baseline="0" dirty="0"/>
              <a:t> valve</a:t>
            </a:r>
            <a:r>
              <a:rPr lang="en-US" dirty="0"/>
              <a:t> complications.</a:t>
            </a:r>
            <a:r>
              <a:rPr lang="en-US" baseline="0" dirty="0"/>
              <a:t>  </a:t>
            </a:r>
            <a:r>
              <a:rPr lang="en-US" dirty="0"/>
              <a:t>  MRA and CTA are preferable in chronic dissections and its complications.</a:t>
            </a:r>
          </a:p>
        </p:txBody>
      </p:sp>
      <p:sp>
        <p:nvSpPr>
          <p:cNvPr id="4" name="Slide Number Placeholder 3"/>
          <p:cNvSpPr>
            <a:spLocks noGrp="1"/>
          </p:cNvSpPr>
          <p:nvPr>
            <p:ph type="sldNum" sz="quarter" idx="10"/>
          </p:nvPr>
        </p:nvSpPr>
        <p:spPr/>
        <p:txBody>
          <a:bodyPr/>
          <a:lstStyle/>
          <a:p>
            <a:fld id="{952C11FD-F74A-4EFD-8B3D-42415B3B9E72}" type="slidenum">
              <a:rPr lang="en-US" smtClean="0"/>
              <a:t>37</a:t>
            </a:fld>
            <a:endParaRPr lang="en-US"/>
          </a:p>
        </p:txBody>
      </p:sp>
    </p:spTree>
    <p:extLst>
      <p:ext uri="{BB962C8B-B14F-4D97-AF65-F5344CB8AC3E}">
        <p14:creationId xmlns:p14="http://schemas.microsoft.com/office/powerpoint/2010/main" val="650728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39</a:t>
            </a:fld>
            <a:endParaRPr lang="en-US"/>
          </a:p>
        </p:txBody>
      </p:sp>
    </p:spTree>
    <p:extLst>
      <p:ext uri="{BB962C8B-B14F-4D97-AF65-F5344CB8AC3E}">
        <p14:creationId xmlns:p14="http://schemas.microsoft.com/office/powerpoint/2010/main" val="3482191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a:t>
            </a:r>
            <a:r>
              <a:rPr lang="en-US" baseline="0" dirty="0"/>
              <a:t> d</a:t>
            </a:r>
            <a:r>
              <a:rPr lang="en-US" dirty="0"/>
              <a:t>obutamine stress echo in a 421 lb. patient who could not walk on the treadmill.</a:t>
            </a:r>
            <a:r>
              <a:rPr lang="en-US" baseline="0" dirty="0"/>
              <a:t>  Images are enhanced with an ultrasound contrast agent which consists of millions of tiny bubbles having a fragile coat of lipid or protein containing </a:t>
            </a:r>
            <a:r>
              <a:rPr lang="en-US" baseline="0" dirty="0" err="1"/>
              <a:t>octaflouropropane</a:t>
            </a:r>
            <a:r>
              <a:rPr lang="en-US" baseline="0" dirty="0"/>
              <a:t>, a heavy gas which remains in the bubbles.  Bubbles are smaller than red blood cells so that when contrast is given intravenously it can be used to opacify the left ventricle using harmonic imaging.  This facilitates detection of regional wall motion abnormalities, the hallmark of ischemia and infarction due to coronary artery disease.  Images are of the 4-chamber view at rest and through three progressive stages of the test.  Read in a ‘Z’ pattern from top left to bottom right. </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40</a:t>
            </a:fld>
            <a:endParaRPr lang="en-US"/>
          </a:p>
        </p:txBody>
      </p:sp>
    </p:spTree>
    <p:extLst>
      <p:ext uri="{BB962C8B-B14F-4D97-AF65-F5344CB8AC3E}">
        <p14:creationId xmlns:p14="http://schemas.microsoft.com/office/powerpoint/2010/main" val="1564288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imaging facilitates access to images from many locations ( a big change from</a:t>
            </a:r>
            <a:r>
              <a:rPr lang="en-US" baseline="0" dirty="0"/>
              <a:t> pre-2000 video tape!).  It also facilitates reading studies,  teaching and research.  </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41</a:t>
            </a:fld>
            <a:endParaRPr lang="en-US"/>
          </a:p>
        </p:txBody>
      </p:sp>
    </p:spTree>
    <p:extLst>
      <p:ext uri="{BB962C8B-B14F-4D97-AF65-F5344CB8AC3E}">
        <p14:creationId xmlns:p14="http://schemas.microsoft.com/office/powerpoint/2010/main" val="3138884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Refer</a:t>
            </a:r>
            <a:r>
              <a:rPr lang="en-US" baseline="0" dirty="0"/>
              <a:t> back to the normal images for comparison when examining images for cases-based learning.</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42</a:t>
            </a:fld>
            <a:endParaRPr lang="en-US"/>
          </a:p>
        </p:txBody>
      </p:sp>
    </p:spTree>
    <p:extLst>
      <p:ext uri="{BB962C8B-B14F-4D97-AF65-F5344CB8AC3E}">
        <p14:creationId xmlns:p14="http://schemas.microsoft.com/office/powerpoint/2010/main" val="1600018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43</a:t>
            </a:fld>
            <a:endParaRPr lang="en-US"/>
          </a:p>
        </p:txBody>
      </p:sp>
    </p:spTree>
    <p:extLst>
      <p:ext uri="{BB962C8B-B14F-4D97-AF65-F5344CB8AC3E}">
        <p14:creationId xmlns:p14="http://schemas.microsoft.com/office/powerpoint/2010/main" val="3197646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SONAR, echocardiography</a:t>
            </a:r>
            <a:r>
              <a:rPr lang="en-US" baseline="0" dirty="0"/>
              <a:t> uses reflected ultrasound to create images and track motion</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10</a:t>
            </a:fld>
            <a:endParaRPr lang="en-US"/>
          </a:p>
        </p:txBody>
      </p:sp>
    </p:spTree>
    <p:extLst>
      <p:ext uri="{BB962C8B-B14F-4D97-AF65-F5344CB8AC3E}">
        <p14:creationId xmlns:p14="http://schemas.microsoft.com/office/powerpoint/2010/main" val="4097258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Sound</a:t>
            </a:r>
            <a:r>
              <a:rPr lang="en-US" baseline="0" dirty="0"/>
              <a:t> is a mechanical wave and requires a medium (unlike light).  It is not harmful to humans, and there is no radiation.  Energy density is well below what is used in lithotripsy, which causes bruising and shatters stones.</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11</a:t>
            </a:fld>
            <a:endParaRPr lang="en-US"/>
          </a:p>
        </p:txBody>
      </p:sp>
    </p:spTree>
    <p:extLst>
      <p:ext uri="{BB962C8B-B14F-4D97-AF65-F5344CB8AC3E}">
        <p14:creationId xmlns:p14="http://schemas.microsoft.com/office/powerpoint/2010/main" val="4099764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Echocardiography uses ultrasound. like</a:t>
            </a:r>
            <a:r>
              <a:rPr lang="en-US" baseline="0" dirty="0"/>
              <a:t> all the imaging modalities on the left.  It is also a tomographic technique, so images are a slice through structures, unlike X-rays which are a stack of shadows superimposed.  If something is not in the slice, it is not seen.</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12</a:t>
            </a:fld>
            <a:endParaRPr lang="en-US"/>
          </a:p>
        </p:txBody>
      </p:sp>
    </p:spTree>
    <p:extLst>
      <p:ext uri="{BB962C8B-B14F-4D97-AF65-F5344CB8AC3E}">
        <p14:creationId xmlns:p14="http://schemas.microsoft.com/office/powerpoint/2010/main" val="1499734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M-mode</a:t>
            </a:r>
            <a:r>
              <a:rPr lang="en-US" baseline="0" dirty="0"/>
              <a:t> echo depicts motion over time of all structures intercepted by a narrow beam of US.  Multiple lines in parallel create a real time 2D sector of up to about an angle of 90</a:t>
            </a:r>
            <a:r>
              <a:rPr lang="en-US" baseline="0" dirty="0">
                <a:sym typeface="Symbol"/>
              </a:rPr>
              <a:t> and at 30 or more frames/sec.</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13</a:t>
            </a:fld>
            <a:endParaRPr lang="en-US"/>
          </a:p>
        </p:txBody>
      </p:sp>
    </p:spTree>
    <p:extLst>
      <p:ext uri="{BB962C8B-B14F-4D97-AF65-F5344CB8AC3E}">
        <p14:creationId xmlns:p14="http://schemas.microsoft.com/office/powerpoint/2010/main" val="1123818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Echocardiography</a:t>
            </a:r>
            <a:r>
              <a:rPr lang="en-US" baseline="0" dirty="0"/>
              <a:t> or “echo” has applicability to virtually every class of cardiac disorder as well as noncardiac disorders which affect the heart such as chemotherapy, trauma, etc.</a:t>
            </a:r>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14</a:t>
            </a:fld>
            <a:endParaRPr lang="en-US"/>
          </a:p>
        </p:txBody>
      </p:sp>
    </p:spTree>
    <p:extLst>
      <p:ext uri="{BB962C8B-B14F-4D97-AF65-F5344CB8AC3E}">
        <p14:creationId xmlns:p14="http://schemas.microsoft.com/office/powerpoint/2010/main" val="3754041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Echocardiography uses standardized views taken from left parasternal, apical, subcostal and suprasternal positions.  A variety of views can be obtained by rotating the transducer (which emits and receives the ultrasound)</a:t>
            </a:r>
            <a:r>
              <a:rPr lang="en-US" baseline="0" dirty="0"/>
              <a:t> in each position such as long- and short-axis parasternal views and 4- and 2-chamber apical views.</a:t>
            </a:r>
            <a:endParaRPr lang="en-US" dirty="0"/>
          </a:p>
          <a:p>
            <a:endParaRPr lang="en-US" dirty="0"/>
          </a:p>
        </p:txBody>
      </p:sp>
      <p:sp>
        <p:nvSpPr>
          <p:cNvPr id="4" name="Slide Number Placeholder 3"/>
          <p:cNvSpPr>
            <a:spLocks noGrp="1"/>
          </p:cNvSpPr>
          <p:nvPr>
            <p:ph type="sldNum" sz="quarter" idx="10"/>
          </p:nvPr>
        </p:nvSpPr>
        <p:spPr/>
        <p:txBody>
          <a:bodyPr/>
          <a:lstStyle/>
          <a:p>
            <a:fld id="{952C11FD-F74A-4EFD-8B3D-42415B3B9E72}" type="slidenum">
              <a:rPr lang="en-US" smtClean="0"/>
              <a:t>15</a:t>
            </a:fld>
            <a:endParaRPr lang="en-US"/>
          </a:p>
        </p:txBody>
      </p:sp>
    </p:spTree>
    <p:extLst>
      <p:ext uri="{BB962C8B-B14F-4D97-AF65-F5344CB8AC3E}">
        <p14:creationId xmlns:p14="http://schemas.microsoft.com/office/powerpoint/2010/main" val="4081428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sz="quarter"/>
          </p:nvPr>
        </p:nvSpPr>
        <p:spPr>
          <a:xfrm>
            <a:off x="1447800" y="533400"/>
            <a:ext cx="6399213" cy="1524000"/>
          </a:xfrm>
        </p:spPr>
        <p:txBody>
          <a:bodyPr anchor="b"/>
          <a:lstStyle>
            <a:lvl1pPr>
              <a:lnSpc>
                <a:spcPct val="80000"/>
              </a:lnSpc>
              <a:defRPr sz="4800">
                <a:effectLst>
                  <a:outerShdw blurRad="38100" dist="38100" dir="2700000" algn="tl">
                    <a:srgbClr val="000000"/>
                  </a:outerShdw>
                </a:effectLst>
              </a:defRPr>
            </a:lvl1pPr>
          </a:lstStyle>
          <a:p>
            <a:r>
              <a:rPr lang="en-US"/>
              <a:t>Click to edit Master title style</a:t>
            </a:r>
          </a:p>
        </p:txBody>
      </p:sp>
      <p:sp>
        <p:nvSpPr>
          <p:cNvPr id="4102" name="Rectangle 6"/>
          <p:cNvSpPr>
            <a:spLocks noGrp="1" noChangeArrowheads="1"/>
          </p:cNvSpPr>
          <p:nvPr>
            <p:ph type="subTitle" sz="quarter" idx="1"/>
          </p:nvPr>
        </p:nvSpPr>
        <p:spPr>
          <a:xfrm>
            <a:off x="4191000" y="2286000"/>
            <a:ext cx="4495800" cy="2514600"/>
          </a:xfrm>
        </p:spPr>
        <p:txBody>
          <a:bodyPr/>
          <a:lstStyle>
            <a:lvl1pPr marL="0" indent="0">
              <a:buFont typeface="Monotype Sorts" pitchFamily="2" charset="2"/>
              <a:buNone/>
              <a:defRPr sz="2400"/>
            </a:lvl1pPr>
          </a:lstStyle>
          <a:p>
            <a:r>
              <a:rPr lang="en-US"/>
              <a:t>Click to edit Master subtitle style</a:t>
            </a:r>
          </a:p>
        </p:txBody>
      </p:sp>
      <p:sp>
        <p:nvSpPr>
          <p:cNvPr id="4" name="Rectangle 3"/>
          <p:cNvSpPr>
            <a:spLocks noGrp="1" noChangeArrowheads="1"/>
          </p:cNvSpPr>
          <p:nvPr>
            <p:ph type="dt" sz="quarter" idx="10"/>
          </p:nvPr>
        </p:nvSpPr>
        <p:spPr>
          <a:xfrm>
            <a:off x="304800" y="6248400"/>
            <a:ext cx="1905000" cy="457200"/>
          </a:xfrm>
        </p:spPr>
        <p:txBody>
          <a:bodyPr/>
          <a:lstStyle>
            <a:lvl1pPr>
              <a:defRPr b="0" smtClean="0"/>
            </a:lvl1pPr>
          </a:lstStyle>
          <a:p>
            <a:pPr>
              <a:defRPr/>
            </a:pPr>
            <a:endParaRPr lang="en-US"/>
          </a:p>
        </p:txBody>
      </p:sp>
      <p:sp>
        <p:nvSpPr>
          <p:cNvPr id="5" name="Rectangle 4"/>
          <p:cNvSpPr>
            <a:spLocks noGrp="1" noChangeArrowheads="1"/>
          </p:cNvSpPr>
          <p:nvPr>
            <p:ph type="ftr" sz="quarter" idx="11"/>
          </p:nvPr>
        </p:nvSpPr>
        <p:spPr>
          <a:xfrm>
            <a:off x="3581400" y="6248400"/>
            <a:ext cx="2895600" cy="457200"/>
          </a:xfrm>
        </p:spPr>
        <p:txBody>
          <a:bodyPr/>
          <a:lstStyle>
            <a:lvl1pPr>
              <a:defRPr smtClean="0"/>
            </a:lvl1pPr>
          </a:lstStyle>
          <a:p>
            <a:pPr>
              <a:defRPr/>
            </a:pPr>
            <a:endParaRPr lang="en-US"/>
          </a:p>
        </p:txBody>
      </p:sp>
      <p:sp>
        <p:nvSpPr>
          <p:cNvPr id="6" name="Rectangle 5"/>
          <p:cNvSpPr>
            <a:spLocks noGrp="1" noChangeArrowheads="1"/>
          </p:cNvSpPr>
          <p:nvPr>
            <p:ph type="sldNum" sz="quarter" idx="12"/>
          </p:nvPr>
        </p:nvSpPr>
        <p:spPr>
          <a:xfrm>
            <a:off x="7010400" y="6248400"/>
            <a:ext cx="1905000" cy="457200"/>
          </a:xfrm>
        </p:spPr>
        <p:txBody>
          <a:bodyPr/>
          <a:lstStyle>
            <a:lvl1pPr>
              <a:defRPr smtClean="0"/>
            </a:lvl1pPr>
          </a:lstStyle>
          <a:p>
            <a:pPr>
              <a:defRPr/>
            </a:pPr>
            <a:fld id="{755CC68F-EDAC-49EB-B7BA-560825E9C028}" type="slidenum">
              <a:rPr lang="en-US"/>
              <a:pPr>
                <a:defRPr/>
              </a:pPr>
              <a:t>‹#›</a:t>
            </a:fld>
            <a:endParaRPr lang="en-US"/>
          </a:p>
        </p:txBody>
      </p:sp>
    </p:spTree>
    <p:extLst>
      <p:ext uri="{BB962C8B-B14F-4D97-AF65-F5344CB8AC3E}">
        <p14:creationId xmlns:p14="http://schemas.microsoft.com/office/powerpoint/2010/main" val="1122586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8038C6B-3B95-4610-BAE0-CDF2F63DEB88}" type="slidenum">
              <a:rPr lang="en-US"/>
              <a:pPr>
                <a:defRPr/>
              </a:pPr>
              <a:t>‹#›</a:t>
            </a:fld>
            <a:endParaRPr lang="en-US"/>
          </a:p>
        </p:txBody>
      </p:sp>
    </p:spTree>
    <p:extLst>
      <p:ext uri="{BB962C8B-B14F-4D97-AF65-F5344CB8AC3E}">
        <p14:creationId xmlns:p14="http://schemas.microsoft.com/office/powerpoint/2010/main" val="270020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0800" y="533400"/>
            <a:ext cx="1828800"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533400"/>
            <a:ext cx="5334000" cy="5105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F68CCE-E50B-4272-BC1E-082AC71C197F}" type="slidenum">
              <a:rPr lang="en-US"/>
              <a:pPr>
                <a:defRPr/>
              </a:pPr>
              <a:t>‹#›</a:t>
            </a:fld>
            <a:endParaRPr lang="en-US"/>
          </a:p>
        </p:txBody>
      </p:sp>
    </p:spTree>
    <p:extLst>
      <p:ext uri="{BB962C8B-B14F-4D97-AF65-F5344CB8AC3E}">
        <p14:creationId xmlns:p14="http://schemas.microsoft.com/office/powerpoint/2010/main" val="883149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914400" y="533400"/>
            <a:ext cx="7239000" cy="838200"/>
          </a:xfrm>
        </p:spPr>
        <p:txBody>
          <a:bodyPr/>
          <a:lstStyle/>
          <a:p>
            <a:r>
              <a:rPr lang="en-US"/>
              <a:t>Click to edit Master title style</a:t>
            </a:r>
          </a:p>
        </p:txBody>
      </p:sp>
      <p:sp>
        <p:nvSpPr>
          <p:cNvPr id="3" name="Text Placeholder 2"/>
          <p:cNvSpPr>
            <a:spLocks noGrp="1"/>
          </p:cNvSpPr>
          <p:nvPr>
            <p:ph type="body" sz="half" idx="1"/>
          </p:nvPr>
        </p:nvSpPr>
        <p:spPr>
          <a:xfrm>
            <a:off x="914400" y="1676400"/>
            <a:ext cx="35814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Media Placeholder 3"/>
          <p:cNvSpPr>
            <a:spLocks noGrp="1"/>
          </p:cNvSpPr>
          <p:nvPr>
            <p:ph type="media" sz="half" idx="2"/>
          </p:nvPr>
        </p:nvSpPr>
        <p:spPr>
          <a:xfrm>
            <a:off x="4648200" y="1676400"/>
            <a:ext cx="3581400" cy="3962400"/>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96AA5C3-E89D-48C1-8FC5-A4F727D00E8E}" type="slidenum">
              <a:rPr lang="en-US"/>
              <a:pPr>
                <a:defRPr/>
              </a:pPr>
              <a:t>‹#›</a:t>
            </a:fld>
            <a:endParaRPr lang="en-US"/>
          </a:p>
        </p:txBody>
      </p:sp>
    </p:spTree>
    <p:extLst>
      <p:ext uri="{BB962C8B-B14F-4D97-AF65-F5344CB8AC3E}">
        <p14:creationId xmlns:p14="http://schemas.microsoft.com/office/powerpoint/2010/main" val="997434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533400"/>
            <a:ext cx="7315200" cy="5105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5A3EE410-C2FA-46DD-B5B5-7EF1F160E679}" type="slidenum">
              <a:rPr lang="en-US"/>
              <a:pPr>
                <a:defRPr/>
              </a:pPr>
              <a:t>‹#›</a:t>
            </a:fld>
            <a:endParaRPr lang="en-US"/>
          </a:p>
        </p:txBody>
      </p:sp>
    </p:spTree>
    <p:extLst>
      <p:ext uri="{BB962C8B-B14F-4D97-AF65-F5344CB8AC3E}">
        <p14:creationId xmlns:p14="http://schemas.microsoft.com/office/powerpoint/2010/main" val="2995072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FB8A74D-A662-4CB3-9844-C7005130B7F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915555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FB8A74D-A662-4CB3-9844-C7005130B7F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915555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FB8A74D-A662-4CB3-9844-C7005130B7F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915555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FB8A74D-A662-4CB3-9844-C7005130B7F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915555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FB8A74D-A662-4CB3-9844-C7005130B7F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915555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7693414-9F74-4F09-B43A-7CC7FB50E7CA}" type="slidenum">
              <a:rPr lang="en-US"/>
              <a:pPr>
                <a:defRPr/>
              </a:pPr>
              <a:t>‹#›</a:t>
            </a:fld>
            <a:endParaRPr lang="en-US"/>
          </a:p>
        </p:txBody>
      </p:sp>
    </p:spTree>
    <p:extLst>
      <p:ext uri="{BB962C8B-B14F-4D97-AF65-F5344CB8AC3E}">
        <p14:creationId xmlns:p14="http://schemas.microsoft.com/office/powerpoint/2010/main" val="3126010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F08B4D-3A58-4202-AA15-3B2222668879}" type="slidenum">
              <a:rPr lang="en-US"/>
              <a:pPr>
                <a:defRPr/>
              </a:pPr>
              <a:t>‹#›</a:t>
            </a:fld>
            <a:endParaRPr lang="en-US"/>
          </a:p>
        </p:txBody>
      </p:sp>
    </p:spTree>
    <p:extLst>
      <p:ext uri="{BB962C8B-B14F-4D97-AF65-F5344CB8AC3E}">
        <p14:creationId xmlns:p14="http://schemas.microsoft.com/office/powerpoint/2010/main" val="2340482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676400"/>
            <a:ext cx="3581400" cy="396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3581400" cy="3962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43A822E-3929-4A30-84E6-43F289592F5E}" type="slidenum">
              <a:rPr lang="en-US"/>
              <a:pPr>
                <a:defRPr/>
              </a:pPr>
              <a:t>‹#›</a:t>
            </a:fld>
            <a:endParaRPr lang="en-US"/>
          </a:p>
        </p:txBody>
      </p:sp>
    </p:spTree>
    <p:extLst>
      <p:ext uri="{BB962C8B-B14F-4D97-AF65-F5344CB8AC3E}">
        <p14:creationId xmlns:p14="http://schemas.microsoft.com/office/powerpoint/2010/main" val="2552118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18A2AF4-73E1-47B6-A3BE-545A4510A0DB}" type="slidenum">
              <a:rPr lang="en-US"/>
              <a:pPr>
                <a:defRPr/>
              </a:pPr>
              <a:t>‹#›</a:t>
            </a:fld>
            <a:endParaRPr lang="en-US"/>
          </a:p>
        </p:txBody>
      </p:sp>
    </p:spTree>
    <p:extLst>
      <p:ext uri="{BB962C8B-B14F-4D97-AF65-F5344CB8AC3E}">
        <p14:creationId xmlns:p14="http://schemas.microsoft.com/office/powerpoint/2010/main" val="126618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4CB6889-64BE-4AEA-83D9-FE264B24F390}" type="slidenum">
              <a:rPr lang="en-US"/>
              <a:pPr>
                <a:defRPr/>
              </a:pPr>
              <a:t>‹#›</a:t>
            </a:fld>
            <a:endParaRPr lang="en-US"/>
          </a:p>
        </p:txBody>
      </p:sp>
    </p:spTree>
    <p:extLst>
      <p:ext uri="{BB962C8B-B14F-4D97-AF65-F5344CB8AC3E}">
        <p14:creationId xmlns:p14="http://schemas.microsoft.com/office/powerpoint/2010/main" val="1359745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F76DE16-B441-4A70-8A8F-85984765B41F}" type="slidenum">
              <a:rPr lang="en-US"/>
              <a:pPr>
                <a:defRPr/>
              </a:pPr>
              <a:t>‹#›</a:t>
            </a:fld>
            <a:endParaRPr lang="en-US"/>
          </a:p>
        </p:txBody>
      </p:sp>
    </p:spTree>
    <p:extLst>
      <p:ext uri="{BB962C8B-B14F-4D97-AF65-F5344CB8AC3E}">
        <p14:creationId xmlns:p14="http://schemas.microsoft.com/office/powerpoint/2010/main" val="2242108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EB14833-008D-4F8D-885E-242BB3C226CC}" type="slidenum">
              <a:rPr lang="en-US"/>
              <a:pPr>
                <a:defRPr/>
              </a:pPr>
              <a:t>‹#›</a:t>
            </a:fld>
            <a:endParaRPr lang="en-US"/>
          </a:p>
        </p:txBody>
      </p:sp>
    </p:spTree>
    <p:extLst>
      <p:ext uri="{BB962C8B-B14F-4D97-AF65-F5344CB8AC3E}">
        <p14:creationId xmlns:p14="http://schemas.microsoft.com/office/powerpoint/2010/main" val="2720570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0764E36-B78D-4E55-BA34-C86685D97818}" type="slidenum">
              <a:rPr lang="en-US"/>
              <a:pPr>
                <a:defRPr/>
              </a:pPr>
              <a:t>‹#›</a:t>
            </a:fld>
            <a:endParaRPr lang="en-US"/>
          </a:p>
        </p:txBody>
      </p:sp>
    </p:spTree>
    <p:extLst>
      <p:ext uri="{BB962C8B-B14F-4D97-AF65-F5344CB8AC3E}">
        <p14:creationId xmlns:p14="http://schemas.microsoft.com/office/powerpoint/2010/main" val="3403459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1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5.xml"/><Relationship Id="rId1"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6.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46275"/>
                <a:invGamma/>
              </a:schemeClr>
            </a:gs>
            <a:gs pos="100000">
              <a:schemeClr val="bg1"/>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533400"/>
            <a:ext cx="7239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75" name="Rectangle 3"/>
          <p:cNvSpPr>
            <a:spLocks noGrp="1" noChangeArrowheads="1"/>
          </p:cNvSpPr>
          <p:nvPr>
            <p:ph type="body" idx="1"/>
          </p:nvPr>
        </p:nvSpPr>
        <p:spPr bwMode="auto">
          <a:xfrm>
            <a:off x="914400" y="1676400"/>
            <a:ext cx="7315200" cy="39624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6" name="Rectangle 4"/>
          <p:cNvSpPr>
            <a:spLocks noGrp="1" noChangeArrowheads="1"/>
          </p:cNvSpPr>
          <p:nvPr>
            <p:ph type="dt" sz="half" idx="2"/>
          </p:nvPr>
        </p:nvSpPr>
        <p:spPr bwMode="auto">
          <a:xfrm>
            <a:off x="2286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b="1" smtClean="0">
                <a:solidFill>
                  <a:schemeClr val="hlink"/>
                </a:solidFill>
              </a:defRPr>
            </a:lvl1pPr>
          </a:lstStyle>
          <a:p>
            <a:pPr>
              <a:defRPr/>
            </a:pPr>
            <a:endParaRPr lang="en-US"/>
          </a:p>
        </p:txBody>
      </p:sp>
      <p:sp>
        <p:nvSpPr>
          <p:cNvPr id="3077" name="Rectangle 5"/>
          <p:cNvSpPr>
            <a:spLocks noGrp="1" noChangeArrowheads="1"/>
          </p:cNvSpPr>
          <p:nvPr>
            <p:ph type="ftr" sz="quarter" idx="3"/>
          </p:nvPr>
        </p:nvSpPr>
        <p:spPr bwMode="auto">
          <a:xfrm>
            <a:off x="4267200" y="6248400"/>
            <a:ext cx="46482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smtClean="0">
                <a:solidFill>
                  <a:schemeClr val="hlink"/>
                </a:solidFill>
              </a:defRPr>
            </a:lvl1pPr>
          </a:lstStyle>
          <a:p>
            <a:pPr>
              <a:defRPr/>
            </a:pPr>
            <a:endParaRPr lang="en-US"/>
          </a:p>
        </p:txBody>
      </p:sp>
      <p:sp>
        <p:nvSpPr>
          <p:cNvPr id="3078" name="Rectangle 6"/>
          <p:cNvSpPr>
            <a:spLocks noGrp="1" noChangeArrowheads="1"/>
          </p:cNvSpPr>
          <p:nvPr>
            <p:ph type="sldNum" sz="quarter" idx="4"/>
          </p:nvPr>
        </p:nvSpPr>
        <p:spPr bwMode="auto">
          <a:xfrm>
            <a:off x="8382000" y="6248400"/>
            <a:ext cx="5334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smtClean="0">
                <a:solidFill>
                  <a:schemeClr val="hlink"/>
                </a:solidFill>
              </a:defRPr>
            </a:lvl1pPr>
          </a:lstStyle>
          <a:p>
            <a:pPr>
              <a:defRPr/>
            </a:pPr>
            <a:fld id="{E0AB8540-6CAD-4F3B-BA8D-F540762AC9AD}" type="slidenum">
              <a:rPr lang="en-US"/>
              <a:pPr>
                <a:defRPr/>
              </a:pPr>
              <a:t>‹#›</a:t>
            </a:fld>
            <a:endParaRPr lang="en-US"/>
          </a:p>
        </p:txBody>
      </p:sp>
    </p:spTree>
  </p:cSld>
  <p:clrMap bg1="dk2" tx1="lt1" bg2="dk1" tx2="lt2" accent1="accent1" accent2="accent2" accent3="accent3" accent4="accent4" accent5="accent5" accent6="accent6" hlink="hlink" folHlink="folHlink"/>
  <p:sldLayoutIdLst>
    <p:sldLayoutId id="2147483676"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rtl="0" eaLnBrk="0" fontAlgn="base" hangingPunct="0">
        <a:lnSpc>
          <a:spcPct val="70000"/>
        </a:lnSpc>
        <a:spcBef>
          <a:spcPct val="0"/>
        </a:spcBef>
        <a:spcAft>
          <a:spcPct val="0"/>
        </a:spcAft>
        <a:defRPr kumimoji="1" sz="3600">
          <a:solidFill>
            <a:schemeClr val="tx2"/>
          </a:solidFill>
          <a:latin typeface="+mj-lt"/>
          <a:ea typeface="+mj-ea"/>
          <a:cs typeface="+mj-cs"/>
        </a:defRPr>
      </a:lvl1pPr>
      <a:lvl2pPr algn="l" rtl="0" eaLnBrk="0" fontAlgn="base" hangingPunct="0">
        <a:lnSpc>
          <a:spcPct val="70000"/>
        </a:lnSpc>
        <a:spcBef>
          <a:spcPct val="0"/>
        </a:spcBef>
        <a:spcAft>
          <a:spcPct val="0"/>
        </a:spcAft>
        <a:defRPr kumimoji="1" sz="3600">
          <a:solidFill>
            <a:schemeClr val="tx2"/>
          </a:solidFill>
          <a:latin typeface="Arial Narrow" pitchFamily="34" charset="0"/>
        </a:defRPr>
      </a:lvl2pPr>
      <a:lvl3pPr algn="l" rtl="0" eaLnBrk="0" fontAlgn="base" hangingPunct="0">
        <a:lnSpc>
          <a:spcPct val="70000"/>
        </a:lnSpc>
        <a:spcBef>
          <a:spcPct val="0"/>
        </a:spcBef>
        <a:spcAft>
          <a:spcPct val="0"/>
        </a:spcAft>
        <a:defRPr kumimoji="1" sz="3600">
          <a:solidFill>
            <a:schemeClr val="tx2"/>
          </a:solidFill>
          <a:latin typeface="Arial Narrow" pitchFamily="34" charset="0"/>
        </a:defRPr>
      </a:lvl3pPr>
      <a:lvl4pPr algn="l" rtl="0" eaLnBrk="0" fontAlgn="base" hangingPunct="0">
        <a:lnSpc>
          <a:spcPct val="70000"/>
        </a:lnSpc>
        <a:spcBef>
          <a:spcPct val="0"/>
        </a:spcBef>
        <a:spcAft>
          <a:spcPct val="0"/>
        </a:spcAft>
        <a:defRPr kumimoji="1" sz="3600">
          <a:solidFill>
            <a:schemeClr val="tx2"/>
          </a:solidFill>
          <a:latin typeface="Arial Narrow" pitchFamily="34" charset="0"/>
        </a:defRPr>
      </a:lvl4pPr>
      <a:lvl5pPr algn="l" rtl="0" eaLnBrk="0" fontAlgn="base" hangingPunct="0">
        <a:lnSpc>
          <a:spcPct val="70000"/>
        </a:lnSpc>
        <a:spcBef>
          <a:spcPct val="0"/>
        </a:spcBef>
        <a:spcAft>
          <a:spcPct val="0"/>
        </a:spcAft>
        <a:defRPr kumimoji="1" sz="3600">
          <a:solidFill>
            <a:schemeClr val="tx2"/>
          </a:solidFill>
          <a:latin typeface="Arial Narrow" pitchFamily="34" charset="0"/>
        </a:defRPr>
      </a:lvl5pPr>
      <a:lvl6pPr marL="457200" algn="l" rtl="0" eaLnBrk="0" fontAlgn="base" hangingPunct="0">
        <a:lnSpc>
          <a:spcPct val="70000"/>
        </a:lnSpc>
        <a:spcBef>
          <a:spcPct val="0"/>
        </a:spcBef>
        <a:spcAft>
          <a:spcPct val="0"/>
        </a:spcAft>
        <a:defRPr kumimoji="1" sz="3600">
          <a:solidFill>
            <a:schemeClr val="tx2"/>
          </a:solidFill>
          <a:latin typeface="Arial Narrow" pitchFamily="34" charset="0"/>
        </a:defRPr>
      </a:lvl6pPr>
      <a:lvl7pPr marL="914400" algn="l" rtl="0" eaLnBrk="0" fontAlgn="base" hangingPunct="0">
        <a:lnSpc>
          <a:spcPct val="70000"/>
        </a:lnSpc>
        <a:spcBef>
          <a:spcPct val="0"/>
        </a:spcBef>
        <a:spcAft>
          <a:spcPct val="0"/>
        </a:spcAft>
        <a:defRPr kumimoji="1" sz="3600">
          <a:solidFill>
            <a:schemeClr val="tx2"/>
          </a:solidFill>
          <a:latin typeface="Arial Narrow" pitchFamily="34" charset="0"/>
        </a:defRPr>
      </a:lvl7pPr>
      <a:lvl8pPr marL="1371600" algn="l" rtl="0" eaLnBrk="0" fontAlgn="base" hangingPunct="0">
        <a:lnSpc>
          <a:spcPct val="70000"/>
        </a:lnSpc>
        <a:spcBef>
          <a:spcPct val="0"/>
        </a:spcBef>
        <a:spcAft>
          <a:spcPct val="0"/>
        </a:spcAft>
        <a:defRPr kumimoji="1" sz="3600">
          <a:solidFill>
            <a:schemeClr val="tx2"/>
          </a:solidFill>
          <a:latin typeface="Arial Narrow" pitchFamily="34" charset="0"/>
        </a:defRPr>
      </a:lvl8pPr>
      <a:lvl9pPr marL="1828800" algn="l" rtl="0" eaLnBrk="0" fontAlgn="base" hangingPunct="0">
        <a:lnSpc>
          <a:spcPct val="70000"/>
        </a:lnSpc>
        <a:spcBef>
          <a:spcPct val="0"/>
        </a:spcBef>
        <a:spcAft>
          <a:spcPct val="0"/>
        </a:spcAft>
        <a:defRPr kumimoji="1" sz="3600">
          <a:solidFill>
            <a:schemeClr val="tx2"/>
          </a:solidFill>
          <a:latin typeface="Arial Narrow" pitchFamily="34" charset="0"/>
        </a:defRPr>
      </a:lvl9pPr>
    </p:titleStyle>
    <p:bodyStyle>
      <a:lvl1pPr marL="342900" indent="-342900" algn="l" rtl="0" eaLnBrk="0" fontAlgn="base" hangingPunct="0">
        <a:spcBef>
          <a:spcPct val="20000"/>
        </a:spcBef>
        <a:spcAft>
          <a:spcPct val="0"/>
        </a:spcAft>
        <a:buClr>
          <a:schemeClr val="hlink"/>
        </a:buClr>
        <a:buSzPct val="50000"/>
        <a:buFont typeface="Monotype Sorts" pitchFamily="2" charset="2"/>
        <a:buChar char=" "/>
        <a:defRPr kumimoji="1" sz="28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75000"/>
        <a:buFont typeface="Monotype Sorts" pitchFamily="2" charset="2"/>
        <a:buChar char=" "/>
        <a:defRPr kumimoji="1" sz="26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65000"/>
        <a:buFont typeface="Monotype Sorts" pitchFamily="2" charset="2"/>
        <a:buChar char=" "/>
        <a:defRPr kumimoji="1"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tx2"/>
        </a:buClr>
        <a:buSzPct val="100000"/>
        <a:buChar char=" "/>
        <a:defRPr kumimoji="1"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100000"/>
        <a:buChar char=" "/>
        <a:defRPr kumimoji="1" sz="2000">
          <a:solidFill>
            <a:schemeClr val="tx1"/>
          </a:solidFill>
          <a:effectLst>
            <a:outerShdw blurRad="38100" dist="38100" dir="2700000" algn="tl">
              <a:srgbClr val="000000"/>
            </a:outerShdw>
          </a:effectLst>
          <a:latin typeface="+mn-lt"/>
        </a:defRPr>
      </a:lvl5pPr>
      <a:lvl6pPr marL="2514600" indent="-228600" algn="l" rtl="0" eaLnBrk="0" fontAlgn="base" hangingPunct="0">
        <a:spcBef>
          <a:spcPct val="20000"/>
        </a:spcBef>
        <a:spcAft>
          <a:spcPct val="0"/>
        </a:spcAft>
        <a:buClr>
          <a:schemeClr val="hlink"/>
        </a:buClr>
        <a:buSzPct val="100000"/>
        <a:buChar char=" "/>
        <a:defRPr kumimoji="1" sz="2000">
          <a:solidFill>
            <a:schemeClr val="tx1"/>
          </a:solidFill>
          <a:effectLst>
            <a:outerShdw blurRad="38100" dist="38100" dir="2700000" algn="tl">
              <a:srgbClr val="000000"/>
            </a:outerShdw>
          </a:effectLst>
          <a:latin typeface="+mn-lt"/>
        </a:defRPr>
      </a:lvl6pPr>
      <a:lvl7pPr marL="2971800" indent="-228600" algn="l" rtl="0" eaLnBrk="0" fontAlgn="base" hangingPunct="0">
        <a:spcBef>
          <a:spcPct val="20000"/>
        </a:spcBef>
        <a:spcAft>
          <a:spcPct val="0"/>
        </a:spcAft>
        <a:buClr>
          <a:schemeClr val="hlink"/>
        </a:buClr>
        <a:buSzPct val="100000"/>
        <a:buChar char=" "/>
        <a:defRPr kumimoji="1" sz="2000">
          <a:solidFill>
            <a:schemeClr val="tx1"/>
          </a:solidFill>
          <a:effectLst>
            <a:outerShdw blurRad="38100" dist="38100" dir="2700000" algn="tl">
              <a:srgbClr val="000000"/>
            </a:outerShdw>
          </a:effectLst>
          <a:latin typeface="+mn-lt"/>
        </a:defRPr>
      </a:lvl7pPr>
      <a:lvl8pPr marL="3429000" indent="-228600" algn="l" rtl="0" eaLnBrk="0" fontAlgn="base" hangingPunct="0">
        <a:spcBef>
          <a:spcPct val="20000"/>
        </a:spcBef>
        <a:spcAft>
          <a:spcPct val="0"/>
        </a:spcAft>
        <a:buClr>
          <a:schemeClr val="hlink"/>
        </a:buClr>
        <a:buSzPct val="100000"/>
        <a:buChar char=" "/>
        <a:defRPr kumimoji="1" sz="2000">
          <a:solidFill>
            <a:schemeClr val="tx1"/>
          </a:solidFill>
          <a:effectLst>
            <a:outerShdw blurRad="38100" dist="38100" dir="2700000" algn="tl">
              <a:srgbClr val="000000"/>
            </a:outerShdw>
          </a:effectLst>
          <a:latin typeface="+mn-lt"/>
        </a:defRPr>
      </a:lvl8pPr>
      <a:lvl9pPr marL="3886200" indent="-228600" algn="l" rtl="0" eaLnBrk="0" fontAlgn="base" hangingPunct="0">
        <a:spcBef>
          <a:spcPct val="20000"/>
        </a:spcBef>
        <a:spcAft>
          <a:spcPct val="0"/>
        </a:spcAft>
        <a:buClr>
          <a:schemeClr val="hlink"/>
        </a:buClr>
        <a:buSzPct val="100000"/>
        <a:buChar char=" "/>
        <a:defRPr kumimoji="1"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vl1pPr>
          </a:lstStyle>
          <a:p>
            <a:pPr>
              <a:defRPr/>
            </a:pPr>
            <a:endParaRPr kumimoji="0" lang="en-U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pPr>
              <a:defRPr/>
            </a:pPr>
            <a:endParaRPr kumimoji="0" lang="en-U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5AD75928-86C3-48BD-B419-3EB087DE54FB}" type="slidenum">
              <a:rPr kumimoji="0" lang="en-US" altLang="en-US">
                <a:solidFill>
                  <a:srgbClr val="000000"/>
                </a:solidFill>
              </a:rPr>
              <a:pPr>
                <a:defRPr/>
              </a:pPr>
              <a:t>‹#›</a:t>
            </a:fld>
            <a:endParaRPr kumimoji="0" lang="en-US" altLang="en-US">
              <a:solidFill>
                <a:srgbClr val="000000"/>
              </a:solidFill>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8"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vl1pPr>
          </a:lstStyle>
          <a:p>
            <a:pPr>
              <a:defRPr/>
            </a:pPr>
            <a:endParaRPr kumimoji="0" lang="en-U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pPr>
              <a:defRPr/>
            </a:pPr>
            <a:endParaRPr kumimoji="0" lang="en-U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5AD75928-86C3-48BD-B419-3EB087DE54FB}" type="slidenum">
              <a:rPr kumimoji="0" lang="en-US" altLang="en-US">
                <a:solidFill>
                  <a:srgbClr val="000000"/>
                </a:solidFill>
              </a:rPr>
              <a:pPr>
                <a:defRPr/>
              </a:pPr>
              <a:t>‹#›</a:t>
            </a:fld>
            <a:endParaRPr kumimoji="0" lang="en-US" altLang="en-US">
              <a:solidFill>
                <a:srgbClr val="000000"/>
              </a:solidFill>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0"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vl1pPr>
          </a:lstStyle>
          <a:p>
            <a:pPr>
              <a:defRPr/>
            </a:pPr>
            <a:endParaRPr kumimoji="0" lang="en-U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pPr>
              <a:defRPr/>
            </a:pPr>
            <a:endParaRPr kumimoji="0" lang="en-U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5AD75928-86C3-48BD-B419-3EB087DE54FB}" type="slidenum">
              <a:rPr kumimoji="0" lang="en-US" altLang="en-US">
                <a:solidFill>
                  <a:srgbClr val="000000"/>
                </a:solidFill>
              </a:rPr>
              <a:pPr>
                <a:defRPr/>
              </a:pPr>
              <a:t>‹#›</a:t>
            </a:fld>
            <a:endParaRPr kumimoji="0" lang="en-US" altLang="en-US">
              <a:solidFill>
                <a:srgbClr val="000000"/>
              </a:solidFill>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2"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vl1pPr>
          </a:lstStyle>
          <a:p>
            <a:pPr>
              <a:defRPr/>
            </a:pPr>
            <a:endParaRPr kumimoji="0" lang="en-U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pPr>
              <a:defRPr/>
            </a:pPr>
            <a:endParaRPr kumimoji="0" lang="en-U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5AD75928-86C3-48BD-B419-3EB087DE54FB}" type="slidenum">
              <a:rPr kumimoji="0" lang="en-US" altLang="en-US">
                <a:solidFill>
                  <a:srgbClr val="000000"/>
                </a:solidFill>
              </a:rPr>
              <a:pPr>
                <a:defRPr/>
              </a:pPr>
              <a:t>‹#›</a:t>
            </a:fld>
            <a:endParaRPr kumimoji="0" lang="en-US" altLang="en-US">
              <a:solidFill>
                <a:srgbClr val="000000"/>
              </a:solidFill>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4"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vl1pPr>
          </a:lstStyle>
          <a:p>
            <a:pPr>
              <a:defRPr/>
            </a:pPr>
            <a:endParaRPr kumimoji="0" lang="en-US" alt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pPr>
              <a:defRPr/>
            </a:pPr>
            <a:endParaRPr kumimoji="0" lang="en-US" alt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5AD75928-86C3-48BD-B419-3EB087DE54FB}" type="slidenum">
              <a:rPr kumimoji="0" lang="en-US" altLang="en-US">
                <a:solidFill>
                  <a:srgbClr val="000000"/>
                </a:solidFill>
              </a:rPr>
              <a:pPr>
                <a:defRPr/>
              </a:pPr>
              <a:t>‹#›</a:t>
            </a:fld>
            <a:endParaRPr kumimoji="0" lang="en-US" altLang="en-US">
              <a:solidFill>
                <a:srgbClr val="000000"/>
              </a:solidFill>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6"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eg"/><Relationship Id="rId1" Type="http://schemas.microsoft.com/office/2007/relationships/media" Target="../media/media1.mpeg"/><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3.avi"/><Relationship Id="rId7" Type="http://schemas.openxmlformats.org/officeDocument/2006/relationships/image" Target="../media/image10.png"/><Relationship Id="rId2" Type="http://schemas.openxmlformats.org/officeDocument/2006/relationships/video" Target="../media/media2.mpeg"/><Relationship Id="rId1" Type="http://schemas.microsoft.com/office/2007/relationships/media" Target="../media/media2.mpeg"/><Relationship Id="rId6" Type="http://schemas.openxmlformats.org/officeDocument/2006/relationships/notesSlide" Target="../notesSlides/notesSlide13.xml"/><Relationship Id="rId5" Type="http://schemas.openxmlformats.org/officeDocument/2006/relationships/slideLayout" Target="../slideLayouts/slideLayout4.xml"/><Relationship Id="rId4" Type="http://schemas.openxmlformats.org/officeDocument/2006/relationships/video" Target="../media/media3.avi"/></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4.avi"/><Relationship Id="rId7" Type="http://schemas.openxmlformats.org/officeDocument/2006/relationships/image" Target="../media/image10.png"/><Relationship Id="rId2" Type="http://schemas.openxmlformats.org/officeDocument/2006/relationships/video" Target="../media/media2.mpeg"/><Relationship Id="rId1" Type="http://schemas.microsoft.com/office/2007/relationships/media" Target="../media/media2.mpeg"/><Relationship Id="rId6" Type="http://schemas.openxmlformats.org/officeDocument/2006/relationships/notesSlide" Target="../notesSlides/notesSlide14.xml"/><Relationship Id="rId5" Type="http://schemas.openxmlformats.org/officeDocument/2006/relationships/slideLayout" Target="../slideLayouts/slideLayout4.xml"/><Relationship Id="rId4" Type="http://schemas.openxmlformats.org/officeDocument/2006/relationships/video" Target="../media/media4.avi"/></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eg"/><Relationship Id="rId1" Type="http://schemas.microsoft.com/office/2007/relationships/media" Target="../media/media5.mpe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6.mpeg"/><Relationship Id="rId1" Type="http://schemas.microsoft.com/office/2007/relationships/media" Target="../media/media6.mpeg"/><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8.mpeg"/><Relationship Id="rId7" Type="http://schemas.openxmlformats.org/officeDocument/2006/relationships/image" Target="../media/image15.png"/><Relationship Id="rId2" Type="http://schemas.openxmlformats.org/officeDocument/2006/relationships/video" Target="../media/media7.mpeg"/><Relationship Id="rId1" Type="http://schemas.microsoft.com/office/2007/relationships/media" Target="../media/media7.mpeg"/><Relationship Id="rId6" Type="http://schemas.openxmlformats.org/officeDocument/2006/relationships/notesSlide" Target="../notesSlides/notesSlide17.xml"/><Relationship Id="rId5" Type="http://schemas.openxmlformats.org/officeDocument/2006/relationships/slideLayout" Target="../slideLayouts/slideLayout4.xml"/><Relationship Id="rId4" Type="http://schemas.openxmlformats.org/officeDocument/2006/relationships/video" Target="../media/media8.m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eg"/><Relationship Id="rId1" Type="http://schemas.microsoft.com/office/2007/relationships/media" Target="../media/media9.mpeg"/><Relationship Id="rId5" Type="http://schemas.openxmlformats.org/officeDocument/2006/relationships/image" Target="../media/image17.png"/><Relationship Id="rId4"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0.avi"/><Relationship Id="rId1" Type="http://schemas.microsoft.com/office/2007/relationships/media" Target="../media/media10.avi"/><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eg"/><Relationship Id="rId1" Type="http://schemas.microsoft.com/office/2007/relationships/media" Target="../media/media11.mpeg"/><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eg"/><Relationship Id="rId1" Type="http://schemas.microsoft.com/office/2007/relationships/media" Target="../media/media12.mpeg"/><Relationship Id="rId5" Type="http://schemas.openxmlformats.org/officeDocument/2006/relationships/image" Target="../media/image24.png"/><Relationship Id="rId4"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14.mpeg"/><Relationship Id="rId7" Type="http://schemas.openxmlformats.org/officeDocument/2006/relationships/image" Target="../media/image27.png"/><Relationship Id="rId2" Type="http://schemas.openxmlformats.org/officeDocument/2006/relationships/video" Target="../media/media13.mpeg"/><Relationship Id="rId1" Type="http://schemas.microsoft.com/office/2007/relationships/media" Target="../media/media13.mpeg"/><Relationship Id="rId6" Type="http://schemas.openxmlformats.org/officeDocument/2006/relationships/notesSlide" Target="../notesSlides/notesSlide29.xml"/><Relationship Id="rId5" Type="http://schemas.openxmlformats.org/officeDocument/2006/relationships/slideLayout" Target="../slideLayouts/slideLayout4.xml"/><Relationship Id="rId4" Type="http://schemas.openxmlformats.org/officeDocument/2006/relationships/video" Target="../media/media14.m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eg"/><Relationship Id="rId1" Type="http://schemas.microsoft.com/office/2007/relationships/media" Target="../media/media15.mpeg"/><Relationship Id="rId5" Type="http://schemas.openxmlformats.org/officeDocument/2006/relationships/image" Target="../media/image29.png"/><Relationship Id="rId4"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eg"/><Relationship Id="rId1" Type="http://schemas.microsoft.com/office/2007/relationships/media" Target="../media/media16.mpeg"/><Relationship Id="rId5" Type="http://schemas.openxmlformats.org/officeDocument/2006/relationships/image" Target="../media/image30.png"/><Relationship Id="rId4"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447800" y="533400"/>
            <a:ext cx="6399213" cy="2514600"/>
          </a:xfrm>
        </p:spPr>
        <p:txBody>
          <a:bodyPr/>
          <a:lstStyle/>
          <a:p>
            <a:pPr>
              <a:defRPr/>
            </a:pPr>
            <a:r>
              <a:rPr lang="en-US" dirty="0"/>
              <a:t>Introduction to Echocardiography:  </a:t>
            </a:r>
            <a:br>
              <a:rPr lang="en-US" dirty="0"/>
            </a:br>
            <a:r>
              <a:rPr lang="en-US" dirty="0"/>
              <a:t>An Overview for </a:t>
            </a:r>
            <a:br>
              <a:rPr lang="en-US" dirty="0"/>
            </a:br>
            <a:r>
              <a:rPr lang="en-US" dirty="0"/>
              <a:t>the Cardiology Block</a:t>
            </a:r>
          </a:p>
        </p:txBody>
      </p:sp>
      <p:sp>
        <p:nvSpPr>
          <p:cNvPr id="2051" name="Rectangle 3"/>
          <p:cNvSpPr>
            <a:spLocks noGrp="1" noChangeArrowheads="1"/>
          </p:cNvSpPr>
          <p:nvPr>
            <p:ph type="subTitle" idx="1"/>
          </p:nvPr>
        </p:nvSpPr>
        <p:spPr>
          <a:xfrm>
            <a:off x="4191000" y="3352800"/>
            <a:ext cx="4495800" cy="1447800"/>
          </a:xfrm>
        </p:spPr>
        <p:txBody>
          <a:bodyPr/>
          <a:lstStyle/>
          <a:p>
            <a:pPr>
              <a:defRPr/>
            </a:pPr>
            <a:r>
              <a:rPr lang="en-US" dirty="0"/>
              <a:t>William R. Davidson, Jr., MD</a:t>
            </a:r>
          </a:p>
          <a:p>
            <a:pPr>
              <a:defRPr/>
            </a:pPr>
            <a:r>
              <a:rPr lang="en-US" dirty="0"/>
              <a:t>Echocardiography</a:t>
            </a:r>
          </a:p>
          <a:p>
            <a:pPr>
              <a:defRPr/>
            </a:pPr>
            <a:r>
              <a:rPr lang="en-US" dirty="0"/>
              <a:t>Penn State Hershey HVI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t>Echocardiography: </a:t>
            </a:r>
            <a:br>
              <a:rPr lang="en-US" altLang="en-US" dirty="0"/>
            </a:br>
            <a:r>
              <a:rPr lang="en-US" altLang="en-US" dirty="0"/>
              <a:t>Ultrasound of </a:t>
            </a:r>
            <a:r>
              <a:rPr lang="en-US" altLang="en-US"/>
              <a:t>the Heart</a:t>
            </a:r>
            <a:endParaRPr lang="en-US" altLang="en-US" dirty="0"/>
          </a:p>
        </p:txBody>
      </p:sp>
      <p:pic>
        <p:nvPicPr>
          <p:cNvPr id="6147" name="Picture 4" descr="Echo principle of 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524000"/>
            <a:ext cx="67818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t>Properties of Clinical Ultrasound**</a:t>
            </a:r>
          </a:p>
        </p:txBody>
      </p:sp>
      <p:sp>
        <p:nvSpPr>
          <p:cNvPr id="1027" name="Rectangle 3"/>
          <p:cNvSpPr>
            <a:spLocks noGrp="1" noChangeArrowheads="1"/>
          </p:cNvSpPr>
          <p:nvPr>
            <p:ph type="body" idx="1"/>
          </p:nvPr>
        </p:nvSpPr>
        <p:spPr/>
        <p:txBody>
          <a:bodyPr/>
          <a:lstStyle/>
          <a:p>
            <a:pPr>
              <a:defRPr/>
            </a:pPr>
            <a:r>
              <a:rPr lang="en-US" dirty="0"/>
              <a:t>Reflection – the basis of imaging</a:t>
            </a:r>
          </a:p>
          <a:p>
            <a:pPr>
              <a:defRPr/>
            </a:pPr>
            <a:r>
              <a:rPr lang="en-US" dirty="0"/>
              <a:t>Refraction</a:t>
            </a:r>
          </a:p>
          <a:p>
            <a:pPr>
              <a:defRPr/>
            </a:pPr>
            <a:r>
              <a:rPr lang="en-US" dirty="0"/>
              <a:t>Absorption</a:t>
            </a:r>
          </a:p>
          <a:p>
            <a:pPr>
              <a:defRPr/>
            </a:pPr>
            <a:r>
              <a:rPr lang="en-US" dirty="0"/>
              <a:t>Transmission medium</a:t>
            </a:r>
          </a:p>
          <a:p>
            <a:pPr>
              <a:defRPr/>
            </a:pPr>
            <a:r>
              <a:rPr lang="en-US" dirty="0"/>
              <a:t>Velocity (~1,500 m/s in tissue)</a:t>
            </a:r>
          </a:p>
          <a:p>
            <a:pPr>
              <a:defRPr/>
            </a:pPr>
            <a:r>
              <a:rPr lang="en-US" dirty="0"/>
              <a:t>Nonionizing (no X-rays, radiation)</a:t>
            </a:r>
          </a:p>
          <a:p>
            <a:pPr>
              <a:defRPr/>
            </a:pPr>
            <a:r>
              <a:rPr lang="en-US" dirty="0"/>
              <a:t>Not harmful at imaging intensities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title"/>
          </p:nvPr>
        </p:nvSpPr>
        <p:spPr/>
        <p:txBody>
          <a:bodyPr/>
          <a:lstStyle/>
          <a:p>
            <a:r>
              <a:rPr lang="en-US" altLang="en-US" dirty="0"/>
              <a:t>Echocardiography**</a:t>
            </a:r>
          </a:p>
        </p:txBody>
      </p:sp>
      <p:sp>
        <p:nvSpPr>
          <p:cNvPr id="51205" name="Rectangle 5"/>
          <p:cNvSpPr>
            <a:spLocks noGrp="1" noChangeArrowheads="1"/>
          </p:cNvSpPr>
          <p:nvPr>
            <p:ph type="body" sz="half" idx="1"/>
          </p:nvPr>
        </p:nvSpPr>
        <p:spPr>
          <a:xfrm>
            <a:off x="685800" y="1676400"/>
            <a:ext cx="3810000" cy="3962400"/>
          </a:xfrm>
        </p:spPr>
        <p:txBody>
          <a:bodyPr/>
          <a:lstStyle/>
          <a:p>
            <a:pPr>
              <a:defRPr/>
            </a:pPr>
            <a:r>
              <a:rPr lang="en-US" sz="2400" u="sng" dirty="0"/>
              <a:t>Ultrasonic Imaging</a:t>
            </a:r>
          </a:p>
          <a:p>
            <a:pPr>
              <a:defRPr/>
            </a:pPr>
            <a:r>
              <a:rPr lang="en-US" sz="2400" dirty="0"/>
              <a:t>Same modality as in –</a:t>
            </a:r>
          </a:p>
          <a:p>
            <a:pPr lvl="1">
              <a:defRPr/>
            </a:pPr>
            <a:r>
              <a:rPr lang="en-US" sz="2200" dirty="0"/>
              <a:t>Abdominal ultrasound</a:t>
            </a:r>
          </a:p>
          <a:p>
            <a:pPr lvl="1">
              <a:defRPr/>
            </a:pPr>
            <a:r>
              <a:rPr lang="en-US" sz="2200" dirty="0"/>
              <a:t>Duplex vascular</a:t>
            </a:r>
          </a:p>
          <a:p>
            <a:pPr lvl="1">
              <a:defRPr/>
            </a:pPr>
            <a:r>
              <a:rPr lang="en-US" sz="2200" dirty="0"/>
              <a:t>   scanning</a:t>
            </a:r>
          </a:p>
          <a:p>
            <a:pPr lvl="1">
              <a:defRPr/>
            </a:pPr>
            <a:r>
              <a:rPr lang="en-US" sz="2200" dirty="0"/>
              <a:t>B-mode scanning in</a:t>
            </a:r>
          </a:p>
          <a:p>
            <a:pPr lvl="1">
              <a:defRPr/>
            </a:pPr>
            <a:r>
              <a:rPr lang="en-US" sz="2200" dirty="0"/>
              <a:t>   obstetrics</a:t>
            </a:r>
          </a:p>
        </p:txBody>
      </p:sp>
      <p:sp>
        <p:nvSpPr>
          <p:cNvPr id="51206" name="Rectangle 6"/>
          <p:cNvSpPr>
            <a:spLocks noGrp="1" noChangeArrowheads="1"/>
          </p:cNvSpPr>
          <p:nvPr>
            <p:ph type="body" sz="half" idx="2"/>
          </p:nvPr>
        </p:nvSpPr>
        <p:spPr>
          <a:xfrm>
            <a:off x="4343400" y="1676400"/>
            <a:ext cx="4419600" cy="3962400"/>
          </a:xfrm>
        </p:spPr>
        <p:txBody>
          <a:bodyPr/>
          <a:lstStyle/>
          <a:p>
            <a:pPr>
              <a:defRPr/>
            </a:pPr>
            <a:r>
              <a:rPr lang="en-US" sz="2400" u="sng" dirty="0"/>
              <a:t>Tomographic Imaging</a:t>
            </a:r>
          </a:p>
          <a:p>
            <a:pPr>
              <a:defRPr/>
            </a:pPr>
            <a:r>
              <a:rPr lang="en-US" sz="2400" dirty="0"/>
              <a:t>Similar to –</a:t>
            </a:r>
          </a:p>
          <a:p>
            <a:pPr lvl="1">
              <a:defRPr/>
            </a:pPr>
            <a:r>
              <a:rPr lang="en-US" sz="2200" dirty="0"/>
              <a:t>CT scan (stills)</a:t>
            </a:r>
          </a:p>
          <a:p>
            <a:pPr lvl="1">
              <a:defRPr/>
            </a:pPr>
            <a:r>
              <a:rPr lang="en-US" sz="2200" dirty="0"/>
              <a:t>MRI (20 frames/s)</a:t>
            </a:r>
          </a:p>
          <a:p>
            <a:pPr lvl="1">
              <a:defRPr/>
            </a:pPr>
            <a:r>
              <a:rPr lang="en-US" sz="2200" dirty="0"/>
              <a:t>SPECT radionuclide</a:t>
            </a:r>
          </a:p>
          <a:p>
            <a:pPr lvl="1">
              <a:defRPr/>
            </a:pPr>
            <a:r>
              <a:rPr lang="en-US" sz="2200" dirty="0"/>
              <a:t>   imaging (stills)</a:t>
            </a:r>
          </a:p>
          <a:p>
            <a:pPr>
              <a:defRPr/>
            </a:pPr>
            <a:r>
              <a:rPr lang="en-US" sz="2400" dirty="0"/>
              <a:t>Higher frame rate than MRI</a:t>
            </a:r>
          </a:p>
          <a:p>
            <a:pPr>
              <a:defRPr/>
            </a:pPr>
            <a:r>
              <a:rPr lang="en-US" sz="2400" dirty="0"/>
              <a:t>No radiation, unlike CT and</a:t>
            </a:r>
          </a:p>
          <a:p>
            <a:pPr>
              <a:defRPr/>
            </a:pPr>
            <a:r>
              <a:rPr lang="en-US" sz="2400" dirty="0"/>
              <a:t>    radionuclide imaging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a:t>Echocardiography**</a:t>
            </a:r>
          </a:p>
        </p:txBody>
      </p:sp>
      <p:pic>
        <p:nvPicPr>
          <p:cNvPr id="9219" name="Picture 6" descr="M-Mode LV-RV"/>
          <p:cNvPicPr>
            <a:picLocks noChangeAspect="1" noChangeArrowheads="1"/>
          </p:cNvPicPr>
          <p:nvPr/>
        </p:nvPicPr>
        <p:blipFill>
          <a:blip r:embed="rId5">
            <a:extLst>
              <a:ext uri="{28A0092B-C50C-407E-A947-70E740481C1C}">
                <a14:useLocalDpi xmlns:a14="http://schemas.microsoft.com/office/drawing/2010/main" val="0"/>
              </a:ext>
            </a:extLst>
          </a:blip>
          <a:srcRect l="6944" t="7895" r="8333" b="9650"/>
          <a:stretch>
            <a:fillRect/>
          </a:stretch>
        </p:blipFill>
        <p:spPr bwMode="auto">
          <a:xfrm>
            <a:off x="381000" y="1371600"/>
            <a:ext cx="4267200" cy="328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7"/>
          <p:cNvSpPr>
            <a:spLocks noChangeArrowheads="1"/>
          </p:cNvSpPr>
          <p:nvPr/>
        </p:nvSpPr>
        <p:spPr bwMode="auto">
          <a:xfrm>
            <a:off x="609600" y="2438400"/>
            <a:ext cx="1066800" cy="4572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endParaRPr lang="en-US" altLang="en-US"/>
          </a:p>
        </p:txBody>
      </p:sp>
      <p:sp>
        <p:nvSpPr>
          <p:cNvPr id="9221" name="Text Box 10"/>
          <p:cNvSpPr txBox="1">
            <a:spLocks noChangeArrowheads="1"/>
          </p:cNvSpPr>
          <p:nvPr/>
        </p:nvSpPr>
        <p:spPr bwMode="auto">
          <a:xfrm>
            <a:off x="5715000" y="1905000"/>
            <a:ext cx="174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sz="2400"/>
              <a:t>2D Imaging</a:t>
            </a:r>
          </a:p>
        </p:txBody>
      </p:sp>
      <p:pic>
        <p:nvPicPr>
          <p:cNvPr id="7182" name="Nl LAX clip.mpeg">
            <a:hlinkClick r:id="" action="ppaction://media"/>
          </p:cNvPr>
          <p:cNvPicPr>
            <a:picLocks noGrp="1" noChangeAspect="1" noChangeArrowheads="1"/>
          </p:cNvPicPr>
          <p:nvPr>
            <p:ph sz="half" idx="2"/>
            <a:vide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a:xfrm>
            <a:off x="3733800" y="2514600"/>
            <a:ext cx="5105400" cy="4041775"/>
          </a:xfrm>
        </p:spPr>
      </p:pic>
      <p:sp>
        <p:nvSpPr>
          <p:cNvPr id="7184" name="Rectangle 16"/>
          <p:cNvSpPr>
            <a:spLocks noGrp="1" noChangeArrowheads="1"/>
          </p:cNvSpPr>
          <p:nvPr>
            <p:ph type="body" sz="half" idx="1"/>
          </p:nvPr>
        </p:nvSpPr>
        <p:spPr>
          <a:xfrm>
            <a:off x="1143000" y="4724400"/>
            <a:ext cx="1828800" cy="533400"/>
          </a:xfrm>
        </p:spPr>
        <p:txBody>
          <a:bodyPr/>
          <a:lstStyle/>
          <a:p>
            <a:pPr>
              <a:defRPr/>
            </a:pPr>
            <a:r>
              <a:rPr lang="en-US" sz="2400"/>
              <a:t>M-mode</a:t>
            </a:r>
          </a:p>
        </p:txBody>
      </p:sp>
      <p:sp>
        <p:nvSpPr>
          <p:cNvPr id="2" name="TextBox 1"/>
          <p:cNvSpPr txBox="1"/>
          <p:nvPr/>
        </p:nvSpPr>
        <p:spPr>
          <a:xfrm>
            <a:off x="2133600" y="3859060"/>
            <a:ext cx="479811" cy="400110"/>
          </a:xfrm>
          <a:prstGeom prst="rect">
            <a:avLst/>
          </a:prstGeom>
          <a:noFill/>
        </p:spPr>
        <p:txBody>
          <a:bodyPr wrap="none" rtlCol="0">
            <a:spAutoFit/>
          </a:bodyPr>
          <a:lstStyle/>
          <a:p>
            <a:r>
              <a:rPr lang="en-US" dirty="0"/>
              <a:t>LV</a:t>
            </a:r>
          </a:p>
        </p:txBody>
      </p:sp>
      <p:sp>
        <p:nvSpPr>
          <p:cNvPr id="3" name="TextBox 2"/>
          <p:cNvSpPr txBox="1"/>
          <p:nvPr/>
        </p:nvSpPr>
        <p:spPr>
          <a:xfrm>
            <a:off x="2075890" y="3200400"/>
            <a:ext cx="537519" cy="400110"/>
          </a:xfrm>
          <a:prstGeom prst="rect">
            <a:avLst/>
          </a:prstGeom>
          <a:noFill/>
        </p:spPr>
        <p:txBody>
          <a:bodyPr wrap="none" rtlCol="0">
            <a:spAutoFit/>
          </a:bodyPr>
          <a:lstStyle/>
          <a:p>
            <a:r>
              <a:rPr lang="en-US" dirty="0"/>
              <a:t>RV</a:t>
            </a:r>
          </a:p>
        </p:txBody>
      </p:sp>
      <p:sp>
        <p:nvSpPr>
          <p:cNvPr id="10" name="TextBox 9"/>
          <p:cNvSpPr txBox="1"/>
          <p:nvPr/>
        </p:nvSpPr>
        <p:spPr>
          <a:xfrm>
            <a:off x="5715000" y="4572000"/>
            <a:ext cx="479811" cy="400110"/>
          </a:xfrm>
          <a:prstGeom prst="rect">
            <a:avLst/>
          </a:prstGeom>
          <a:noFill/>
        </p:spPr>
        <p:txBody>
          <a:bodyPr wrap="none" rtlCol="0">
            <a:spAutoFit/>
          </a:bodyPr>
          <a:lstStyle/>
          <a:p>
            <a:r>
              <a:rPr lang="en-US" dirty="0"/>
              <a:t>LV</a:t>
            </a:r>
          </a:p>
        </p:txBody>
      </p:sp>
      <p:sp>
        <p:nvSpPr>
          <p:cNvPr id="11" name="TextBox 10"/>
          <p:cNvSpPr txBox="1"/>
          <p:nvPr/>
        </p:nvSpPr>
        <p:spPr>
          <a:xfrm>
            <a:off x="6049812" y="3712522"/>
            <a:ext cx="537519" cy="400110"/>
          </a:xfrm>
          <a:prstGeom prst="rect">
            <a:avLst/>
          </a:prstGeom>
          <a:noFill/>
        </p:spPr>
        <p:txBody>
          <a:bodyPr wrap="none" rtlCol="0">
            <a:spAutoFit/>
          </a:bodyPr>
          <a:lstStyle/>
          <a:p>
            <a:r>
              <a:rPr lang="en-US" dirty="0"/>
              <a:t>RV</a:t>
            </a:r>
          </a:p>
        </p:txBody>
      </p:sp>
      <p:sp>
        <p:nvSpPr>
          <p:cNvPr id="4" name="TextBox 3"/>
          <p:cNvSpPr txBox="1"/>
          <p:nvPr/>
        </p:nvSpPr>
        <p:spPr>
          <a:xfrm>
            <a:off x="6858000" y="4059115"/>
            <a:ext cx="498855" cy="400110"/>
          </a:xfrm>
          <a:prstGeom prst="rect">
            <a:avLst/>
          </a:prstGeom>
          <a:noFill/>
        </p:spPr>
        <p:txBody>
          <a:bodyPr wrap="none" rtlCol="0">
            <a:spAutoFit/>
          </a:bodyPr>
          <a:lstStyle/>
          <a:p>
            <a:r>
              <a:rPr lang="en-US" dirty="0" err="1"/>
              <a:t>Ao</a:t>
            </a:r>
            <a:endParaRPr lang="en-US" dirty="0"/>
          </a:p>
        </p:txBody>
      </p:sp>
      <p:sp>
        <p:nvSpPr>
          <p:cNvPr id="5" name="TextBox 4"/>
          <p:cNvSpPr txBox="1"/>
          <p:nvPr/>
        </p:nvSpPr>
        <p:spPr>
          <a:xfrm>
            <a:off x="6705600" y="4876800"/>
            <a:ext cx="498855" cy="400110"/>
          </a:xfrm>
          <a:prstGeom prst="rect">
            <a:avLst/>
          </a:prstGeom>
          <a:noFill/>
        </p:spPr>
        <p:txBody>
          <a:bodyPr wrap="none" rtlCol="0">
            <a:spAutoFit/>
          </a:bodyPr>
          <a:lstStyle/>
          <a:p>
            <a:r>
              <a:rPr lang="en-US" dirty="0"/>
              <a:t>LA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733" fill="hold"/>
                                        <p:tgtEl>
                                          <p:spTgt spid="718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7182"/>
                </p:tgtEl>
              </p:cMediaNode>
            </p:video>
            <p:seq concurrent="1" nextAc="seek">
              <p:cTn id="8" restart="whenNotActive" fill="hold" evtFilter="cancelBubble" nodeType="interactiveSeq">
                <p:stCondLst>
                  <p:cond evt="onClick" delay="0">
                    <p:tgtEl>
                      <p:spTgt spid="718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182"/>
                                        </p:tgtEl>
                                      </p:cBhvr>
                                    </p:cmd>
                                  </p:childTnLst>
                                </p:cTn>
                              </p:par>
                            </p:childTnLst>
                          </p:cTn>
                        </p:par>
                      </p:childTnLst>
                    </p:cTn>
                  </p:par>
                </p:childTnLst>
              </p:cTn>
              <p:nextCondLst>
                <p:cond evt="onClick" delay="0">
                  <p:tgtEl>
                    <p:spTgt spid="718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533400"/>
            <a:ext cx="7696200" cy="838200"/>
          </a:xfrm>
        </p:spPr>
        <p:txBody>
          <a:bodyPr/>
          <a:lstStyle/>
          <a:p>
            <a:r>
              <a:rPr lang="en-US" altLang="en-US" dirty="0"/>
              <a:t>Uses of M-Mode and 2D Echocardiography**</a:t>
            </a:r>
          </a:p>
        </p:txBody>
      </p:sp>
      <p:sp>
        <p:nvSpPr>
          <p:cNvPr id="8195" name="Rectangle 3"/>
          <p:cNvSpPr>
            <a:spLocks noGrp="1" noChangeArrowheads="1"/>
          </p:cNvSpPr>
          <p:nvPr>
            <p:ph type="body" idx="1"/>
          </p:nvPr>
        </p:nvSpPr>
        <p:spPr/>
        <p:txBody>
          <a:bodyPr/>
          <a:lstStyle/>
          <a:p>
            <a:pPr>
              <a:defRPr/>
            </a:pPr>
            <a:r>
              <a:rPr lang="en-US"/>
              <a:t>Chamber size</a:t>
            </a:r>
          </a:p>
          <a:p>
            <a:pPr>
              <a:defRPr/>
            </a:pPr>
            <a:r>
              <a:rPr lang="en-US"/>
              <a:t>Ventricular function</a:t>
            </a:r>
          </a:p>
          <a:p>
            <a:pPr>
              <a:defRPr/>
            </a:pPr>
            <a:r>
              <a:rPr lang="en-US"/>
              <a:t>Pericardial effusion</a:t>
            </a:r>
          </a:p>
          <a:p>
            <a:pPr>
              <a:defRPr/>
            </a:pPr>
            <a:r>
              <a:rPr lang="en-US"/>
              <a:t>Structural valve abnormalities</a:t>
            </a:r>
          </a:p>
          <a:p>
            <a:pPr>
              <a:defRPr/>
            </a:pPr>
            <a:r>
              <a:rPr lang="en-US"/>
              <a:t>Congenital anomalies</a:t>
            </a:r>
          </a:p>
          <a:p>
            <a:pPr>
              <a:defRPr/>
            </a:pPr>
            <a:r>
              <a:rPr lang="en-US"/>
              <a:t>Masses and tumors</a:t>
            </a:r>
          </a:p>
          <a:p>
            <a:pPr>
              <a:defRPr/>
            </a:pPr>
            <a:r>
              <a:rPr lang="en-US"/>
              <a:t>Coronary artery disease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1169581" y="5638800"/>
            <a:ext cx="80010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0" lang="en-US" altLang="en-US" sz="1000" dirty="0">
                <a:solidFill>
                  <a:srgbClr val="000000"/>
                </a:solidFill>
              </a:rPr>
              <a:t>Basic image planes used in transthoracic echocardiography. The long-axis view (purple arrow) extends from the LV apex through the aortic valve plane. The short-axis view (red arrow) is perpendicular to the long-axis view resulting in a circular view of the LV. The two-chamber (blue arrows) and four-chamber views (green arrow) are each about 60° rotation from the long-axis view and both are perpendicular to the short-axis view. The four-chamber view includes both ventricles and both atria. The two-chamber view includes the LV and LA.</a:t>
            </a:r>
          </a:p>
          <a:p>
            <a:pPr eaLnBrk="1" hangingPunct="1"/>
            <a:endParaRPr kumimoji="0" lang="en-US" altLang="en-US" sz="1000" dirty="0">
              <a:solidFill>
                <a:srgbClr val="000000"/>
              </a:solidFill>
            </a:endParaRPr>
          </a:p>
          <a:p>
            <a:pPr eaLnBrk="1" hangingPunct="1"/>
            <a:r>
              <a:rPr kumimoji="0" lang="en-US" altLang="en-US" sz="1000" dirty="0">
                <a:solidFill>
                  <a:srgbClr val="000000"/>
                </a:solidFill>
              </a:rPr>
              <a:t>Normal Anatomy and Flow Patterns on Transthoracic Echocardiography</a:t>
            </a:r>
          </a:p>
          <a:p>
            <a:pPr eaLnBrk="1" hangingPunct="1"/>
            <a:r>
              <a:rPr kumimoji="0" lang="en-US" altLang="en-US" sz="1000" dirty="0">
                <a:solidFill>
                  <a:srgbClr val="000000"/>
                </a:solidFill>
              </a:rPr>
              <a:t>Otto, Catherine M., MD, Textbook of Clinical Echocardiography, 2, 31-64</a:t>
            </a:r>
          </a:p>
          <a:p>
            <a:pPr eaLnBrk="1" hangingPunct="1"/>
            <a:endParaRPr kumimoji="0" lang="en-US" altLang="en-US" sz="1000" dirty="0">
              <a:solidFill>
                <a:srgbClr val="000000"/>
              </a:solidFill>
            </a:endParaRPr>
          </a:p>
          <a:p>
            <a:pPr eaLnBrk="1" hangingPunct="1"/>
            <a:r>
              <a:rPr kumimoji="0" lang="en-US" altLang="en-US" sz="1000" dirty="0">
                <a:solidFill>
                  <a:srgbClr val="000000"/>
                </a:solidFill>
              </a:rPr>
              <a:t>Copyright ©  2013   Copyright © 2013, 2009, 2004, 2000, 1995 by Saunders, an imprint of Elsevier Inc.</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143000"/>
            <a:ext cx="5638800" cy="418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715000" y="533400"/>
            <a:ext cx="383438" cy="400110"/>
          </a:xfrm>
          <a:prstGeom prst="rect">
            <a:avLst/>
          </a:prstGeom>
          <a:noFill/>
        </p:spPr>
        <p:txBody>
          <a:bodyPr wrap="none" rtlCol="0">
            <a:spAutoFit/>
          </a:bodyPr>
          <a:lstStyle/>
          <a:p>
            <a:r>
              <a:rPr lang="en-US"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213339"/>
            <a:ext cx="2446020" cy="5644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256020" y="762000"/>
            <a:ext cx="383438" cy="400110"/>
          </a:xfrm>
          <a:prstGeom prst="rect">
            <a:avLst/>
          </a:prstGeom>
          <a:noFill/>
        </p:spPr>
        <p:txBody>
          <a:bodyPr wrap="none" rtlCol="0">
            <a:spAutoFit/>
          </a:bodyPr>
          <a:lstStyle/>
          <a:p>
            <a:r>
              <a:rPr lang="en-US" dirty="0"/>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43000"/>
            <a:ext cx="5379850"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553200" y="685800"/>
            <a:ext cx="383438" cy="400110"/>
          </a:xfrm>
          <a:prstGeom prst="rect">
            <a:avLst/>
          </a:prstGeom>
          <a:noFill/>
        </p:spPr>
        <p:txBody>
          <a:bodyPr wrap="none" rtlCol="0">
            <a:spAutoFit/>
          </a:bodyPr>
          <a:lstStyle/>
          <a:p>
            <a:r>
              <a:rPr lang="en-US"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219200" y="6270930"/>
            <a:ext cx="6017712"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kumimoji="0" lang="en-US" altLang="en-US" sz="1000" dirty="0">
              <a:solidFill>
                <a:srgbClr val="000000"/>
              </a:solidFill>
            </a:endParaRPr>
          </a:p>
          <a:p>
            <a:pPr eaLnBrk="1" hangingPunct="1"/>
            <a:r>
              <a:rPr kumimoji="0" lang="en-US" altLang="en-US" sz="1000" dirty="0">
                <a:solidFill>
                  <a:srgbClr val="000000"/>
                </a:solidFill>
              </a:rPr>
              <a:t>Normal Anatomy and Flow Patterns on Transthoracic Echocardiography</a:t>
            </a:r>
          </a:p>
          <a:p>
            <a:pPr eaLnBrk="1" hangingPunct="1"/>
            <a:r>
              <a:rPr kumimoji="0" lang="en-US" altLang="en-US" sz="1000" dirty="0">
                <a:solidFill>
                  <a:srgbClr val="000000"/>
                </a:solidFill>
              </a:rPr>
              <a:t>Otto, Catherine M., MD, Textbook of Clinical Echocardiography, 2, 31-64</a:t>
            </a:r>
          </a:p>
          <a:p>
            <a:pPr eaLnBrk="1" hangingPunct="1"/>
            <a:endParaRPr kumimoji="0" lang="en-US" altLang="en-US" sz="1000" dirty="0">
              <a:solidFill>
                <a:srgbClr val="000000"/>
              </a:solidFill>
            </a:endParaRPr>
          </a:p>
          <a:p>
            <a:pPr eaLnBrk="1" hangingPunct="1"/>
            <a:r>
              <a:rPr kumimoji="0" lang="en-US" altLang="en-US" sz="1000" dirty="0">
                <a:solidFill>
                  <a:srgbClr val="000000"/>
                </a:solidFill>
              </a:rPr>
              <a:t>Copyright ©  2013   Copyright © 2013, 2009, 2004, 2000, 1995 by Saunders, an imprint of Elsevier Inc.</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143000"/>
            <a:ext cx="5276384" cy="495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172200" y="685800"/>
            <a:ext cx="383438" cy="400110"/>
          </a:xfrm>
          <a:prstGeom prst="rect">
            <a:avLst/>
          </a:prstGeom>
          <a:noFill/>
        </p:spPr>
        <p:txBody>
          <a:bodyPr wrap="none" rtlCol="0">
            <a:spAutoFit/>
          </a:bodyPr>
          <a:lstStyle/>
          <a:p>
            <a:r>
              <a:rPr lang="en-US"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lstStyle/>
          <a:p>
            <a:r>
              <a:rPr lang="en-US" altLang="en-US" dirty="0"/>
              <a:t>Left Ventricular Pressure Overload**</a:t>
            </a:r>
          </a:p>
        </p:txBody>
      </p:sp>
      <p:pic>
        <p:nvPicPr>
          <p:cNvPr id="41992" name="NL. SAX LV&amp;RV.mpeg">
            <a:hlinkClick r:id="" action="ppaction://media"/>
          </p:cNvPr>
          <p:cNvPicPr>
            <a:picLocks noGrp="1" noChangeAspect="1" noChangeArrowheads="1"/>
          </p:cNvPicPr>
          <p:nvPr>
            <p:ph sz="half" idx="1"/>
            <a:videoFile r:link="rId2"/>
            <p:extLst>
              <p:ext uri="{DAA4B4D4-6D71-4841-9C94-3DE7FCFB9230}">
                <p14:media xmlns:p14="http://schemas.microsoft.com/office/powerpoint/2010/main" r:embed="rId1"/>
              </p:ext>
            </p:extLst>
          </p:nvPr>
        </p:nvPicPr>
        <p:blipFill>
          <a:blip r:embed="rId7">
            <a:extLst>
              <a:ext uri="{28A0092B-C50C-407E-A947-70E740481C1C}">
                <a14:useLocalDpi xmlns:a14="http://schemas.microsoft.com/office/drawing/2010/main" val="0"/>
              </a:ext>
            </a:extLst>
          </a:blip>
          <a:srcRect/>
          <a:stretch>
            <a:fillRect/>
          </a:stretch>
        </p:blipFill>
        <p:spPr>
          <a:xfrm>
            <a:off x="457200" y="1447800"/>
            <a:ext cx="4495800" cy="3559175"/>
          </a:xfrm>
        </p:spPr>
      </p:pic>
      <p:pic>
        <p:nvPicPr>
          <p:cNvPr id="41993" name="mod CLVH walls over 15mm.avi">
            <a:hlinkClick r:id="" action="ppaction://media"/>
          </p:cNvPr>
          <p:cNvPicPr>
            <a:picLocks noGrp="1" noChangeAspect="1" noChangeArrowheads="1"/>
          </p:cNvPicPr>
          <p:nvPr>
            <p:ph sz="half" idx="2"/>
            <a:videoFile r:link="rId4"/>
            <p:extLst>
              <p:ext uri="{DAA4B4D4-6D71-4841-9C94-3DE7FCFB9230}">
                <p14:media xmlns:p14="http://schemas.microsoft.com/office/powerpoint/2010/main" r:embed="rId3"/>
              </p:ext>
            </p:extLst>
          </p:nvPr>
        </p:nvPicPr>
        <p:blipFill>
          <a:blip r:embed="rId8">
            <a:extLst>
              <a:ext uri="{28A0092B-C50C-407E-A947-70E740481C1C}">
                <a14:useLocalDpi xmlns:a14="http://schemas.microsoft.com/office/drawing/2010/main" val="0"/>
              </a:ext>
            </a:extLst>
          </a:blip>
          <a:srcRect/>
          <a:stretch>
            <a:fillRect/>
          </a:stretch>
        </p:blipFill>
        <p:spPr>
          <a:xfrm>
            <a:off x="4114800" y="2762250"/>
            <a:ext cx="4648200" cy="3679825"/>
          </a:xfrm>
        </p:spPr>
      </p:pic>
      <p:sp>
        <p:nvSpPr>
          <p:cNvPr id="11269" name="Text Box 11"/>
          <p:cNvSpPr txBox="1">
            <a:spLocks noChangeArrowheads="1"/>
          </p:cNvSpPr>
          <p:nvPr/>
        </p:nvSpPr>
        <p:spPr bwMode="auto">
          <a:xfrm>
            <a:off x="1524000" y="5133975"/>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sz="2400" dirty="0"/>
              <a:t>Normal</a:t>
            </a:r>
          </a:p>
        </p:txBody>
      </p:sp>
      <p:sp>
        <p:nvSpPr>
          <p:cNvPr id="11270" name="Line 12"/>
          <p:cNvSpPr>
            <a:spLocks noChangeShapeType="1"/>
          </p:cNvSpPr>
          <p:nvPr/>
        </p:nvSpPr>
        <p:spPr bwMode="auto">
          <a:xfrm flipV="1">
            <a:off x="2743200" y="5105400"/>
            <a:ext cx="0" cy="4572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271" name="Text Box 13"/>
          <p:cNvSpPr txBox="1">
            <a:spLocks noChangeArrowheads="1"/>
          </p:cNvSpPr>
          <p:nvPr/>
        </p:nvSpPr>
        <p:spPr bwMode="auto">
          <a:xfrm>
            <a:off x="5410200" y="21336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sz="2400"/>
              <a:t>Concentric LVH</a:t>
            </a:r>
          </a:p>
        </p:txBody>
      </p:sp>
      <p:sp>
        <p:nvSpPr>
          <p:cNvPr id="11272" name="Line 14"/>
          <p:cNvSpPr>
            <a:spLocks noChangeShapeType="1"/>
          </p:cNvSpPr>
          <p:nvPr/>
        </p:nvSpPr>
        <p:spPr bwMode="auto">
          <a:xfrm>
            <a:off x="7924800" y="2133600"/>
            <a:ext cx="0" cy="3810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2503294" y="3082407"/>
            <a:ext cx="390941" cy="307777"/>
          </a:xfrm>
          <a:prstGeom prst="rect">
            <a:avLst/>
          </a:prstGeom>
          <a:noFill/>
        </p:spPr>
        <p:txBody>
          <a:bodyPr wrap="none" rtlCol="0">
            <a:spAutoFit/>
          </a:bodyPr>
          <a:lstStyle/>
          <a:p>
            <a:r>
              <a:rPr lang="en-US" sz="1400" dirty="0"/>
              <a:t>LV</a:t>
            </a:r>
          </a:p>
        </p:txBody>
      </p:sp>
      <p:sp>
        <p:nvSpPr>
          <p:cNvPr id="10" name="TextBox 9"/>
          <p:cNvSpPr txBox="1"/>
          <p:nvPr/>
        </p:nvSpPr>
        <p:spPr>
          <a:xfrm>
            <a:off x="6389493" y="4343400"/>
            <a:ext cx="390941" cy="307777"/>
          </a:xfrm>
          <a:prstGeom prst="rect">
            <a:avLst/>
          </a:prstGeom>
          <a:noFill/>
        </p:spPr>
        <p:txBody>
          <a:bodyPr wrap="none" rtlCol="0">
            <a:spAutoFit/>
          </a:bodyPr>
          <a:lstStyle/>
          <a:p>
            <a:r>
              <a:rPr lang="en-US" sz="1400" dirty="0"/>
              <a:t>LV</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833" fill="hold"/>
                                        <p:tgtEl>
                                          <p:spTgt spid="41992"/>
                                        </p:tgtEl>
                                      </p:cBhvr>
                                    </p:cmd>
                                  </p:childTnLst>
                                </p:cTn>
                              </p:par>
                            </p:childTnLst>
                          </p:cTn>
                        </p:par>
                        <p:par>
                          <p:cTn id="7" fill="hold">
                            <p:stCondLst>
                              <p:cond delay="833"/>
                            </p:stCondLst>
                            <p:childTnLst>
                              <p:par>
                                <p:cTn id="8" presetID="1" presetClass="mediacall" presetSubtype="0" fill="hold" nodeType="afterEffect">
                                  <p:stCondLst>
                                    <p:cond delay="0"/>
                                  </p:stCondLst>
                                  <p:childTnLst>
                                    <p:cmd type="call" cmd="playFrom(0.0)">
                                      <p:cBhvr>
                                        <p:cTn id="9" dur="733" fill="hold"/>
                                        <p:tgtEl>
                                          <p:spTgt spid="4199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hold" display="0">
                  <p:stCondLst>
                    <p:cond delay="indefinite"/>
                  </p:stCondLst>
                  <p:endCondLst>
                    <p:cond evt="onNext" delay="0">
                      <p:tgtEl>
                        <p:sldTgt/>
                      </p:tgtEl>
                    </p:cond>
                    <p:cond evt="onPrev" delay="0">
                      <p:tgtEl>
                        <p:sldTgt/>
                      </p:tgtEl>
                    </p:cond>
                  </p:endCondLst>
                </p:cTn>
                <p:tgtEl>
                  <p:spTgt spid="41992"/>
                </p:tgtEl>
              </p:cMediaNode>
            </p:video>
            <p:seq concurrent="1" nextAc="seek">
              <p:cTn id="11" restart="whenNotActive" fill="hold" evtFilter="cancelBubble" nodeType="interactiveSeq">
                <p:stCondLst>
                  <p:cond evt="onClick" delay="0">
                    <p:tgtEl>
                      <p:spTgt spid="41992"/>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41992"/>
                                        </p:tgtEl>
                                      </p:cBhvr>
                                    </p:cmd>
                                  </p:childTnLst>
                                </p:cTn>
                              </p:par>
                            </p:childTnLst>
                          </p:cTn>
                        </p:par>
                      </p:childTnLst>
                    </p:cTn>
                  </p:par>
                </p:childTnLst>
              </p:cTn>
              <p:nextCondLst>
                <p:cond evt="onClick" delay="0">
                  <p:tgtEl>
                    <p:spTgt spid="41992"/>
                  </p:tgtEl>
                </p:cond>
              </p:nextCondLst>
            </p:seq>
            <p:video>
              <p:cMediaNode>
                <p:cTn id="16" repeatCount="indefinite" fill="hold" display="0">
                  <p:stCondLst>
                    <p:cond delay="indefinite"/>
                  </p:stCondLst>
                </p:cTn>
                <p:tgtEl>
                  <p:spTgt spid="41993"/>
                </p:tgtEl>
              </p:cMediaNode>
            </p:video>
            <p:seq concurrent="1" nextAc="seek">
              <p:cTn id="17" restart="whenNotActive" fill="hold" evtFilter="cancelBubble" nodeType="interactiveSeq">
                <p:stCondLst>
                  <p:cond evt="onClick" delay="0">
                    <p:tgtEl>
                      <p:spTgt spid="4199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1993"/>
                                        </p:tgtEl>
                                      </p:cBhvr>
                                    </p:cmd>
                                  </p:childTnLst>
                                </p:cTn>
                              </p:par>
                            </p:childTnLst>
                          </p:cTn>
                        </p:par>
                      </p:childTnLst>
                    </p:cTn>
                  </p:par>
                </p:childTnLst>
              </p:cTn>
              <p:nextCondLst>
                <p:cond evt="onClick" delay="0">
                  <p:tgtEl>
                    <p:spTgt spid="4199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watch this slide set (1)?</a:t>
            </a:r>
          </a:p>
        </p:txBody>
      </p:sp>
      <p:sp>
        <p:nvSpPr>
          <p:cNvPr id="3" name="Content Placeholder 2"/>
          <p:cNvSpPr>
            <a:spLocks noGrp="1"/>
          </p:cNvSpPr>
          <p:nvPr>
            <p:ph idx="1"/>
          </p:nvPr>
        </p:nvSpPr>
        <p:spPr>
          <a:xfrm>
            <a:off x="914400" y="1676400"/>
            <a:ext cx="7315200" cy="4648200"/>
          </a:xfrm>
        </p:spPr>
        <p:txBody>
          <a:bodyPr/>
          <a:lstStyle/>
          <a:p>
            <a:r>
              <a:rPr lang="en-US" dirty="0"/>
              <a:t>1.  Echo has become such a big part of cardiology practice that it’s best if students get exposure early.  Docs in Critical Care, Emergency Medicine and Anesthesia use it, too.  Primary care docs order them and use the results.</a:t>
            </a:r>
          </a:p>
          <a:p>
            <a:r>
              <a:rPr lang="en-US" dirty="0"/>
              <a:t>2. Echo images will be used throughout the cardiology block to illustrate and teach, just as you’ll see coronary angiograms, CT scans, etc.</a:t>
            </a:r>
          </a:p>
        </p:txBody>
      </p:sp>
    </p:spTree>
    <p:extLst>
      <p:ext uri="{BB962C8B-B14F-4D97-AF65-F5344CB8AC3E}">
        <p14:creationId xmlns:p14="http://schemas.microsoft.com/office/powerpoint/2010/main" val="2518286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t>Left Ventricular Volume Overload**</a:t>
            </a:r>
          </a:p>
        </p:txBody>
      </p:sp>
      <p:pic>
        <p:nvPicPr>
          <p:cNvPr id="46083" name="NL. SAX LV&amp;RV.mpeg">
            <a:hlinkClick r:id="" action="ppaction://media"/>
          </p:cNvPr>
          <p:cNvPicPr>
            <a:picLocks noGrp="1" noChangeAspect="1" noChangeArrowheads="1"/>
          </p:cNvPicPr>
          <p:nvPr>
            <p:ph sz="half" idx="1"/>
            <a:videoFile r:link="rId2"/>
            <p:extLst>
              <p:ext uri="{DAA4B4D4-6D71-4841-9C94-3DE7FCFB9230}">
                <p14:media xmlns:p14="http://schemas.microsoft.com/office/powerpoint/2010/main" r:embed="rId1"/>
              </p:ext>
            </p:extLst>
          </p:nvPr>
        </p:nvPicPr>
        <p:blipFill>
          <a:blip r:embed="rId7">
            <a:extLst>
              <a:ext uri="{28A0092B-C50C-407E-A947-70E740481C1C}">
                <a14:useLocalDpi xmlns:a14="http://schemas.microsoft.com/office/drawing/2010/main" val="0"/>
              </a:ext>
            </a:extLst>
          </a:blip>
          <a:srcRect/>
          <a:stretch>
            <a:fillRect/>
          </a:stretch>
        </p:blipFill>
        <p:spPr>
          <a:xfrm>
            <a:off x="457200" y="1447800"/>
            <a:ext cx="4495800" cy="3559175"/>
          </a:xfrm>
        </p:spPr>
      </p:pic>
      <p:sp>
        <p:nvSpPr>
          <p:cNvPr id="12292" name="Text Box 5"/>
          <p:cNvSpPr txBox="1">
            <a:spLocks noChangeArrowheads="1"/>
          </p:cNvSpPr>
          <p:nvPr/>
        </p:nvSpPr>
        <p:spPr bwMode="auto">
          <a:xfrm>
            <a:off x="1524000" y="5133975"/>
            <a:ext cx="116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sz="2400"/>
              <a:t>Normal</a:t>
            </a:r>
          </a:p>
        </p:txBody>
      </p:sp>
      <p:sp>
        <p:nvSpPr>
          <p:cNvPr id="12293" name="Line 6"/>
          <p:cNvSpPr>
            <a:spLocks noChangeShapeType="1"/>
          </p:cNvSpPr>
          <p:nvPr/>
        </p:nvSpPr>
        <p:spPr bwMode="auto">
          <a:xfrm flipV="1">
            <a:off x="2819400" y="5105400"/>
            <a:ext cx="0" cy="4572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294" name="Text Box 7"/>
          <p:cNvSpPr txBox="1">
            <a:spLocks noChangeArrowheads="1"/>
          </p:cNvSpPr>
          <p:nvPr/>
        </p:nvSpPr>
        <p:spPr bwMode="auto">
          <a:xfrm>
            <a:off x="5410200" y="1870501"/>
            <a:ext cx="2362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sz="2400" dirty="0"/>
              <a:t>LV dilation or “eccentric” LVH</a:t>
            </a:r>
          </a:p>
        </p:txBody>
      </p:sp>
      <p:sp>
        <p:nvSpPr>
          <p:cNvPr id="12295" name="Line 8"/>
          <p:cNvSpPr>
            <a:spLocks noChangeShapeType="1"/>
          </p:cNvSpPr>
          <p:nvPr/>
        </p:nvSpPr>
        <p:spPr bwMode="auto">
          <a:xfrm>
            <a:off x="7924800" y="2280165"/>
            <a:ext cx="0" cy="3810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6090" name="LV vol overload SAX.avi">
            <a:hlinkClick r:id="" action="ppaction://media"/>
          </p:cNvPr>
          <p:cNvPicPr>
            <a:picLocks noGrp="1" noChangeAspect="1" noChangeArrowheads="1"/>
          </p:cNvPicPr>
          <p:nvPr>
            <p:ph sz="half" idx="2"/>
            <a:videoFile r:link="rId4"/>
            <p:extLst>
              <p:ext uri="{DAA4B4D4-6D71-4841-9C94-3DE7FCFB9230}">
                <p14:media xmlns:p14="http://schemas.microsoft.com/office/powerpoint/2010/main" r:embed="rId3"/>
              </p:ext>
            </p:extLst>
          </p:nvPr>
        </p:nvPicPr>
        <p:blipFill>
          <a:blip r:embed="rId8">
            <a:extLst>
              <a:ext uri="{28A0092B-C50C-407E-A947-70E740481C1C}">
                <a14:useLocalDpi xmlns:a14="http://schemas.microsoft.com/office/drawing/2010/main" val="0"/>
              </a:ext>
            </a:extLst>
          </a:blip>
          <a:srcRect/>
          <a:stretch>
            <a:fillRect/>
          </a:stretch>
        </p:blipFill>
        <p:spPr>
          <a:xfrm>
            <a:off x="4191000" y="2819400"/>
            <a:ext cx="4686300" cy="3709988"/>
          </a:xfrm>
        </p:spPr>
      </p:pic>
      <p:sp>
        <p:nvSpPr>
          <p:cNvPr id="2" name="TextBox 1"/>
          <p:cNvSpPr txBox="1"/>
          <p:nvPr/>
        </p:nvSpPr>
        <p:spPr>
          <a:xfrm>
            <a:off x="2579494" y="3152745"/>
            <a:ext cx="390941" cy="307777"/>
          </a:xfrm>
          <a:prstGeom prst="rect">
            <a:avLst/>
          </a:prstGeom>
          <a:noFill/>
        </p:spPr>
        <p:txBody>
          <a:bodyPr wrap="none" rtlCol="0">
            <a:spAutoFit/>
          </a:bodyPr>
          <a:lstStyle/>
          <a:p>
            <a:r>
              <a:rPr lang="en-US" sz="1400" dirty="0"/>
              <a:t>LV</a:t>
            </a:r>
          </a:p>
        </p:txBody>
      </p:sp>
      <p:sp>
        <p:nvSpPr>
          <p:cNvPr id="3" name="Rectangle 2"/>
          <p:cNvSpPr/>
          <p:nvPr/>
        </p:nvSpPr>
        <p:spPr>
          <a:xfrm>
            <a:off x="6096000" y="4648200"/>
            <a:ext cx="390941" cy="307777"/>
          </a:xfrm>
          <a:prstGeom prst="rect">
            <a:avLst/>
          </a:prstGeom>
        </p:spPr>
        <p:txBody>
          <a:bodyPr wrap="none">
            <a:spAutoFit/>
          </a:bodyPr>
          <a:lstStyle/>
          <a:p>
            <a:r>
              <a:rPr lang="en-US" sz="1400" dirty="0"/>
              <a:t>LV</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833" fill="hold"/>
                                        <p:tgtEl>
                                          <p:spTgt spid="46083"/>
                                        </p:tgtEl>
                                      </p:cBhvr>
                                    </p:cmd>
                                  </p:childTnLst>
                                </p:cTn>
                              </p:par>
                            </p:childTnLst>
                          </p:cTn>
                        </p:par>
                        <p:par>
                          <p:cTn id="7" fill="hold">
                            <p:stCondLst>
                              <p:cond delay="833"/>
                            </p:stCondLst>
                            <p:childTnLst>
                              <p:par>
                                <p:cTn id="8" presetID="1" presetClass="mediacall" presetSubtype="0" fill="hold" nodeType="afterEffect">
                                  <p:stCondLst>
                                    <p:cond delay="0"/>
                                  </p:stCondLst>
                                  <p:childTnLst>
                                    <p:cmd type="call" cmd="playFrom(0.0)">
                                      <p:cBhvr>
                                        <p:cTn id="9" dur="866" fill="hold"/>
                                        <p:tgtEl>
                                          <p:spTgt spid="4609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hold" display="0">
                  <p:stCondLst>
                    <p:cond delay="indefinite"/>
                  </p:stCondLst>
                  <p:endCondLst>
                    <p:cond evt="onNext" delay="0">
                      <p:tgtEl>
                        <p:sldTgt/>
                      </p:tgtEl>
                    </p:cond>
                    <p:cond evt="onPrev" delay="0">
                      <p:tgtEl>
                        <p:sldTgt/>
                      </p:tgtEl>
                    </p:cond>
                  </p:endCondLst>
                </p:cTn>
                <p:tgtEl>
                  <p:spTgt spid="46083"/>
                </p:tgtEl>
              </p:cMediaNode>
            </p:video>
            <p:seq concurrent="1" nextAc="seek">
              <p:cTn id="11" restart="whenNotActive" fill="hold" evtFilter="cancelBubble" nodeType="interactiveSeq">
                <p:stCondLst>
                  <p:cond evt="onClick" delay="0">
                    <p:tgtEl>
                      <p:spTgt spid="46083"/>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46083"/>
                                        </p:tgtEl>
                                      </p:cBhvr>
                                    </p:cmd>
                                  </p:childTnLst>
                                </p:cTn>
                              </p:par>
                            </p:childTnLst>
                          </p:cTn>
                        </p:par>
                      </p:childTnLst>
                    </p:cTn>
                  </p:par>
                </p:childTnLst>
              </p:cTn>
              <p:nextCondLst>
                <p:cond evt="onClick" delay="0">
                  <p:tgtEl>
                    <p:spTgt spid="46083"/>
                  </p:tgtEl>
                </p:cond>
              </p:nextCondLst>
            </p:seq>
            <p:video>
              <p:cMediaNode>
                <p:cTn id="16" repeatCount="indefinite" fill="hold" display="0">
                  <p:stCondLst>
                    <p:cond delay="indefinite"/>
                  </p:stCondLst>
                </p:cTn>
                <p:tgtEl>
                  <p:spTgt spid="46090"/>
                </p:tgtEl>
              </p:cMediaNode>
            </p:video>
            <p:seq concurrent="1" nextAc="seek">
              <p:cTn id="17" restart="whenNotActive" fill="hold" evtFilter="cancelBubble" nodeType="interactiveSeq">
                <p:stCondLst>
                  <p:cond evt="onClick" delay="0">
                    <p:tgtEl>
                      <p:spTgt spid="4609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6090"/>
                                        </p:tgtEl>
                                      </p:cBhvr>
                                    </p:cmd>
                                  </p:childTnLst>
                                </p:cTn>
                              </p:par>
                            </p:childTnLst>
                          </p:cTn>
                        </p:par>
                      </p:childTnLst>
                    </p:cTn>
                  </p:par>
                </p:childTnLst>
              </p:cTn>
              <p:nextCondLst>
                <p:cond evt="onClick" delay="0">
                  <p:tgtEl>
                    <p:spTgt spid="46090"/>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08974" y="533400"/>
            <a:ext cx="7444426" cy="838200"/>
          </a:xfrm>
        </p:spPr>
        <p:txBody>
          <a:bodyPr/>
          <a:lstStyle/>
          <a:p>
            <a:r>
              <a:rPr lang="en-US" altLang="en-US" dirty="0"/>
              <a:t>LV Function and Wall Motion Assessment**</a:t>
            </a:r>
          </a:p>
        </p:txBody>
      </p:sp>
      <p:pic>
        <p:nvPicPr>
          <p:cNvPr id="10244" name="NL SE 2&amp;4C.mpeg">
            <a:hlinkClick r:id="" action="ppaction://media"/>
          </p:cNvPr>
          <p:cNvPicPr>
            <a:picLocks noGrp="1" noChangeAspect="1" noChangeArrowheads="1"/>
          </p:cNvPicPr>
          <p:nvPr>
            <p:ph idx="1"/>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a:xfrm>
            <a:off x="1465844" y="1371601"/>
            <a:ext cx="6154156" cy="4872040"/>
          </a:xfrm>
        </p:spPr>
      </p:pic>
      <p:sp>
        <p:nvSpPr>
          <p:cNvPr id="2" name="TextBox 1"/>
          <p:cNvSpPr txBox="1"/>
          <p:nvPr/>
        </p:nvSpPr>
        <p:spPr>
          <a:xfrm>
            <a:off x="381000" y="1828800"/>
            <a:ext cx="655949" cy="400110"/>
          </a:xfrm>
          <a:prstGeom prst="rect">
            <a:avLst/>
          </a:prstGeom>
          <a:noFill/>
        </p:spPr>
        <p:txBody>
          <a:bodyPr wrap="none" rtlCol="0">
            <a:spAutoFit/>
          </a:bodyPr>
          <a:lstStyle/>
          <a:p>
            <a:r>
              <a:rPr lang="en-US" dirty="0">
                <a:solidFill>
                  <a:schemeClr val="tx1">
                    <a:lumMod val="60000"/>
                    <a:lumOff val="40000"/>
                  </a:schemeClr>
                </a:solidFill>
              </a:rPr>
              <a:t>4Ch</a:t>
            </a:r>
          </a:p>
        </p:txBody>
      </p:sp>
      <p:sp>
        <p:nvSpPr>
          <p:cNvPr id="5" name="TextBox 4"/>
          <p:cNvSpPr txBox="1"/>
          <p:nvPr/>
        </p:nvSpPr>
        <p:spPr>
          <a:xfrm>
            <a:off x="381000" y="4800600"/>
            <a:ext cx="655949" cy="400110"/>
          </a:xfrm>
          <a:prstGeom prst="rect">
            <a:avLst/>
          </a:prstGeom>
          <a:noFill/>
        </p:spPr>
        <p:txBody>
          <a:bodyPr wrap="none" rtlCol="0">
            <a:spAutoFit/>
          </a:bodyPr>
          <a:lstStyle/>
          <a:p>
            <a:r>
              <a:rPr lang="en-US" dirty="0">
                <a:solidFill>
                  <a:schemeClr val="tx1">
                    <a:lumMod val="60000"/>
                    <a:lumOff val="40000"/>
                  </a:schemeClr>
                </a:solidFill>
              </a:rPr>
              <a:t>2Ch</a:t>
            </a:r>
          </a:p>
        </p:txBody>
      </p:sp>
      <p:sp>
        <p:nvSpPr>
          <p:cNvPr id="3" name="TextBox 2"/>
          <p:cNvSpPr txBox="1"/>
          <p:nvPr/>
        </p:nvSpPr>
        <p:spPr>
          <a:xfrm>
            <a:off x="2823735" y="6303965"/>
            <a:ext cx="712054" cy="400110"/>
          </a:xfrm>
          <a:prstGeom prst="rect">
            <a:avLst/>
          </a:prstGeom>
          <a:noFill/>
        </p:spPr>
        <p:txBody>
          <a:bodyPr wrap="none" rtlCol="0">
            <a:spAutoFit/>
          </a:bodyPr>
          <a:lstStyle/>
          <a:p>
            <a:r>
              <a:rPr lang="en-US" dirty="0"/>
              <a:t>Rest</a:t>
            </a:r>
          </a:p>
        </p:txBody>
      </p:sp>
      <p:sp>
        <p:nvSpPr>
          <p:cNvPr id="4" name="TextBox 3"/>
          <p:cNvSpPr txBox="1"/>
          <p:nvPr/>
        </p:nvSpPr>
        <p:spPr>
          <a:xfrm>
            <a:off x="5234354" y="6303965"/>
            <a:ext cx="1737976" cy="400110"/>
          </a:xfrm>
          <a:prstGeom prst="rect">
            <a:avLst/>
          </a:prstGeom>
          <a:noFill/>
        </p:spPr>
        <p:txBody>
          <a:bodyPr wrap="none" rtlCol="0">
            <a:spAutoFit/>
          </a:bodyPr>
          <a:lstStyle/>
          <a:p>
            <a:r>
              <a:rPr lang="en-US" dirty="0">
                <a:solidFill>
                  <a:schemeClr val="tx1">
                    <a:lumMod val="60000"/>
                    <a:lumOff val="40000"/>
                  </a:schemeClr>
                </a:solidFill>
              </a:rPr>
              <a:t>Post-exercise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818" fill="hold"/>
                                        <p:tgtEl>
                                          <p:spTgt spid="102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0244"/>
                </p:tgtEl>
              </p:cMediaNode>
            </p:video>
            <p:seq concurrent="1" nextAc="seek">
              <p:cTn id="8" restart="whenNotActive" fill="hold" evtFilter="cancelBubble" nodeType="interactiveSeq">
                <p:stCondLst>
                  <p:cond evt="onClick" delay="0">
                    <p:tgtEl>
                      <p:spTgt spid="1024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0244"/>
                                        </p:tgtEl>
                                      </p:cBhvr>
                                    </p:cmd>
                                  </p:childTnLst>
                                </p:cTn>
                              </p:par>
                            </p:childTnLst>
                          </p:cTn>
                        </p:par>
                      </p:childTnLst>
                    </p:cTn>
                  </p:par>
                </p:childTnLst>
              </p:cTn>
              <p:nextCondLst>
                <p:cond evt="onClick" delay="0">
                  <p:tgtEl>
                    <p:spTgt spid="1024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762000" y="228600"/>
            <a:ext cx="711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sz="3600" dirty="0">
                <a:solidFill>
                  <a:schemeClr val="tx2"/>
                </a:solidFill>
                <a:latin typeface="Arial Narrow" pitchFamily="34" charset="0"/>
              </a:rPr>
              <a:t>Bicuspid Aortic Valve**</a:t>
            </a:r>
          </a:p>
        </p:txBody>
      </p:sp>
      <p:pic>
        <p:nvPicPr>
          <p:cNvPr id="50183" name="BAV better SAX 2D.mpeg">
            <a:hlinkClick r:id="" action="ppaction://media"/>
          </p:cNvPr>
          <p:cNvPicPr>
            <a:picLocks noGrp="1" noChangeAspect="1" noChangeArrowheads="1"/>
          </p:cNvPicPr>
          <p:nvPr>
            <p:ph/>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a:xfrm>
            <a:off x="1103502" y="946150"/>
            <a:ext cx="6934200" cy="5489575"/>
          </a:xfrm>
        </p:spPr>
      </p:pic>
      <p:sp>
        <p:nvSpPr>
          <p:cNvPr id="2" name="TextBox 1"/>
          <p:cNvSpPr txBox="1"/>
          <p:nvPr/>
        </p:nvSpPr>
        <p:spPr>
          <a:xfrm>
            <a:off x="4071747" y="4324290"/>
            <a:ext cx="498855" cy="400110"/>
          </a:xfrm>
          <a:prstGeom prst="rect">
            <a:avLst/>
          </a:prstGeom>
          <a:noFill/>
        </p:spPr>
        <p:txBody>
          <a:bodyPr wrap="none" rtlCol="0">
            <a:spAutoFit/>
          </a:bodyPr>
          <a:lstStyle/>
          <a:p>
            <a:r>
              <a:rPr lang="en-US" dirty="0"/>
              <a:t>LA</a:t>
            </a:r>
          </a:p>
        </p:txBody>
      </p:sp>
      <p:sp>
        <p:nvSpPr>
          <p:cNvPr id="3" name="TextBox 2"/>
          <p:cNvSpPr txBox="1"/>
          <p:nvPr/>
        </p:nvSpPr>
        <p:spPr>
          <a:xfrm>
            <a:off x="2743200" y="4191000"/>
            <a:ext cx="542136" cy="400110"/>
          </a:xfrm>
          <a:prstGeom prst="rect">
            <a:avLst/>
          </a:prstGeom>
          <a:noFill/>
        </p:spPr>
        <p:txBody>
          <a:bodyPr wrap="none" rtlCol="0">
            <a:spAutoFit/>
          </a:bodyPr>
          <a:lstStyle/>
          <a:p>
            <a:r>
              <a:rPr lang="en-US" dirty="0"/>
              <a:t>RA</a:t>
            </a:r>
          </a:p>
        </p:txBody>
      </p:sp>
      <p:sp>
        <p:nvSpPr>
          <p:cNvPr id="4" name="TextBox 3"/>
          <p:cNvSpPr txBox="1"/>
          <p:nvPr/>
        </p:nvSpPr>
        <p:spPr>
          <a:xfrm>
            <a:off x="4306747" y="2205464"/>
            <a:ext cx="527709" cy="400110"/>
          </a:xfrm>
          <a:prstGeom prst="rect">
            <a:avLst/>
          </a:prstGeom>
          <a:noFill/>
        </p:spPr>
        <p:txBody>
          <a:bodyPr wrap="none" rtlCol="0">
            <a:spAutoFit/>
          </a:bodyPr>
          <a:lstStyle/>
          <a:p>
            <a:r>
              <a:rPr lang="en-US" dirty="0"/>
              <a:t>PV</a:t>
            </a:r>
          </a:p>
        </p:txBody>
      </p:sp>
      <p:cxnSp>
        <p:nvCxnSpPr>
          <p:cNvPr id="6" name="Straight Arrow Connector 5"/>
          <p:cNvCxnSpPr/>
          <p:nvPr/>
        </p:nvCxnSpPr>
        <p:spPr bwMode="auto">
          <a:xfrm>
            <a:off x="4718709" y="2609910"/>
            <a:ext cx="229999" cy="212922"/>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266" fill="hold"/>
                                        <p:tgtEl>
                                          <p:spTgt spid="5018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50183"/>
                </p:tgtEl>
              </p:cMediaNode>
            </p:video>
            <p:seq concurrent="1" nextAc="seek">
              <p:cTn id="8" restart="whenNotActive" fill="hold" evtFilter="cancelBubble" nodeType="interactiveSeq">
                <p:stCondLst>
                  <p:cond evt="onClick" delay="0">
                    <p:tgtEl>
                      <p:spTgt spid="50183"/>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0183"/>
                                        </p:tgtEl>
                                      </p:cBhvr>
                                    </p:cmd>
                                  </p:childTnLst>
                                </p:cTn>
                              </p:par>
                            </p:childTnLst>
                          </p:cTn>
                        </p:par>
                      </p:childTnLst>
                    </p:cTn>
                  </p:par>
                </p:childTnLst>
              </p:cTn>
              <p:nextCondLst>
                <p:cond evt="onClick" delay="0">
                  <p:tgtEl>
                    <p:spTgt spid="5018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5334000" y="2514600"/>
            <a:ext cx="2895600" cy="838200"/>
          </a:xfrm>
        </p:spPr>
        <p:txBody>
          <a:bodyPr/>
          <a:lstStyle/>
          <a:p>
            <a:r>
              <a:rPr lang="en-US" altLang="en-US"/>
              <a:t>Aortic Stenosis</a:t>
            </a:r>
          </a:p>
        </p:txBody>
      </p:sp>
      <p:pic>
        <p:nvPicPr>
          <p:cNvPr id="25606" name="Nl LAX, esp of AV.mpeg">
            <a:hlinkClick r:id="" action="ppaction://media"/>
          </p:cNvPr>
          <p:cNvPicPr>
            <a:picLocks noGrp="1" noChangeAspect="1" noChangeArrowheads="1"/>
          </p:cNvPicPr>
          <p:nvPr>
            <p:ph sz="half" idx="1"/>
            <a:videoFile r:link="rId2"/>
            <p:extLst>
              <p:ext uri="{DAA4B4D4-6D71-4841-9C94-3DE7FCFB9230}">
                <p14:media xmlns:p14="http://schemas.microsoft.com/office/powerpoint/2010/main" r:embed="rId1"/>
              </p:ext>
            </p:extLst>
          </p:nvPr>
        </p:nvPicPr>
        <p:blipFill>
          <a:blip r:embed="rId7">
            <a:extLst>
              <a:ext uri="{28A0092B-C50C-407E-A947-70E740481C1C}">
                <a14:useLocalDpi xmlns:a14="http://schemas.microsoft.com/office/drawing/2010/main" val="0"/>
              </a:ext>
            </a:extLst>
          </a:blip>
          <a:srcRect/>
          <a:stretch>
            <a:fillRect/>
          </a:stretch>
        </p:blipFill>
        <p:spPr>
          <a:xfrm>
            <a:off x="381000" y="403225"/>
            <a:ext cx="4495800" cy="3559175"/>
          </a:xfrm>
        </p:spPr>
      </p:pic>
      <p:sp>
        <p:nvSpPr>
          <p:cNvPr id="15364" name="Text Box 5"/>
          <p:cNvSpPr txBox="1">
            <a:spLocks noChangeArrowheads="1"/>
          </p:cNvSpPr>
          <p:nvPr/>
        </p:nvSpPr>
        <p:spPr bwMode="auto">
          <a:xfrm>
            <a:off x="381000" y="3962400"/>
            <a:ext cx="305840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sz="3600" dirty="0">
                <a:solidFill>
                  <a:schemeClr val="tx2"/>
                </a:solidFill>
                <a:latin typeface="Arial Narrow" pitchFamily="34" charset="0"/>
              </a:rPr>
              <a:t>Normal Aortic </a:t>
            </a:r>
          </a:p>
          <a:p>
            <a:r>
              <a:rPr lang="en-US" altLang="en-US" sz="3600" dirty="0">
                <a:solidFill>
                  <a:schemeClr val="tx2"/>
                </a:solidFill>
                <a:latin typeface="Arial Narrow" pitchFamily="34" charset="0"/>
              </a:rPr>
              <a:t>and Mitral Valves</a:t>
            </a:r>
          </a:p>
        </p:txBody>
      </p:sp>
      <p:pic>
        <p:nvPicPr>
          <p:cNvPr id="25608" name="Stenotic AV.mpeg">
            <a:hlinkClick r:id="" action="ppaction://media"/>
          </p:cNvPr>
          <p:cNvPicPr>
            <a:picLocks noGrp="1" noChangeAspect="1" noChangeArrowheads="1"/>
          </p:cNvPicPr>
          <p:nvPr>
            <p:ph sz="half" idx="2"/>
            <a:videoFile r:link="rId4"/>
            <p:extLst>
              <p:ext uri="{DAA4B4D4-6D71-4841-9C94-3DE7FCFB9230}">
                <p14:media xmlns:p14="http://schemas.microsoft.com/office/powerpoint/2010/main" r:embed="rId3"/>
              </p:ext>
            </p:extLst>
          </p:nvPr>
        </p:nvPicPr>
        <p:blipFill>
          <a:blip r:embed="rId8">
            <a:extLst>
              <a:ext uri="{28A0092B-C50C-407E-A947-70E740481C1C}">
                <a14:useLocalDpi xmlns:a14="http://schemas.microsoft.com/office/drawing/2010/main" val="0"/>
              </a:ext>
            </a:extLst>
          </a:blip>
          <a:srcRect/>
          <a:stretch>
            <a:fillRect/>
          </a:stretch>
        </p:blipFill>
        <p:spPr>
          <a:xfrm>
            <a:off x="4038600" y="3219450"/>
            <a:ext cx="4572000" cy="3429000"/>
          </a:xfrm>
        </p:spPr>
      </p:pic>
      <p:sp>
        <p:nvSpPr>
          <p:cNvPr id="15366" name="Line 10"/>
          <p:cNvSpPr>
            <a:spLocks noChangeShapeType="1"/>
          </p:cNvSpPr>
          <p:nvPr/>
        </p:nvSpPr>
        <p:spPr bwMode="auto">
          <a:xfrm>
            <a:off x="8229600" y="2743200"/>
            <a:ext cx="0" cy="3810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7" name="Line 11"/>
          <p:cNvSpPr>
            <a:spLocks noChangeShapeType="1"/>
          </p:cNvSpPr>
          <p:nvPr/>
        </p:nvSpPr>
        <p:spPr bwMode="auto">
          <a:xfrm flipV="1">
            <a:off x="304800" y="4038600"/>
            <a:ext cx="0" cy="3810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 name="TextBox 1"/>
          <p:cNvSpPr txBox="1"/>
          <p:nvPr/>
        </p:nvSpPr>
        <p:spPr>
          <a:xfrm>
            <a:off x="3808622" y="1571655"/>
            <a:ext cx="508665" cy="400110"/>
          </a:xfrm>
          <a:prstGeom prst="rect">
            <a:avLst/>
          </a:prstGeom>
          <a:noFill/>
        </p:spPr>
        <p:txBody>
          <a:bodyPr wrap="none" rtlCol="0">
            <a:spAutoFit/>
          </a:bodyPr>
          <a:lstStyle/>
          <a:p>
            <a:r>
              <a:rPr lang="en-US" dirty="0">
                <a:solidFill>
                  <a:schemeClr val="tx1">
                    <a:lumMod val="60000"/>
                    <a:lumOff val="40000"/>
                  </a:schemeClr>
                </a:solidFill>
              </a:rPr>
              <a:t>AV</a:t>
            </a:r>
          </a:p>
        </p:txBody>
      </p:sp>
      <p:sp>
        <p:nvSpPr>
          <p:cNvPr id="9" name="TextBox 8"/>
          <p:cNvSpPr txBox="1"/>
          <p:nvPr/>
        </p:nvSpPr>
        <p:spPr>
          <a:xfrm>
            <a:off x="7467600" y="4083020"/>
            <a:ext cx="508665" cy="400110"/>
          </a:xfrm>
          <a:prstGeom prst="rect">
            <a:avLst/>
          </a:prstGeom>
          <a:noFill/>
        </p:spPr>
        <p:txBody>
          <a:bodyPr wrap="none" rtlCol="0">
            <a:spAutoFit/>
          </a:bodyPr>
          <a:lstStyle/>
          <a:p>
            <a:r>
              <a:rPr lang="en-US" dirty="0">
                <a:solidFill>
                  <a:schemeClr val="tx1">
                    <a:lumMod val="60000"/>
                    <a:lumOff val="40000"/>
                  </a:schemeClr>
                </a:solidFill>
              </a:rPr>
              <a:t>AV</a:t>
            </a:r>
          </a:p>
        </p:txBody>
      </p:sp>
      <p:cxnSp>
        <p:nvCxnSpPr>
          <p:cNvPr id="4" name="Straight Arrow Connector 3"/>
          <p:cNvCxnSpPr/>
          <p:nvPr/>
        </p:nvCxnSpPr>
        <p:spPr bwMode="auto">
          <a:xfrm flipH="1">
            <a:off x="3352800" y="1828800"/>
            <a:ext cx="304800" cy="22860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6" name="Straight Arrow Connector 5"/>
          <p:cNvCxnSpPr/>
          <p:nvPr/>
        </p:nvCxnSpPr>
        <p:spPr bwMode="auto">
          <a:xfrm flipH="1">
            <a:off x="6934200" y="4419600"/>
            <a:ext cx="533400" cy="30480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933" fill="hold"/>
                                        <p:tgtEl>
                                          <p:spTgt spid="25606"/>
                                        </p:tgtEl>
                                      </p:cBhvr>
                                    </p:cmd>
                                  </p:childTnLst>
                                </p:cTn>
                              </p:par>
                            </p:childTnLst>
                          </p:cTn>
                        </p:par>
                        <p:par>
                          <p:cTn id="7" fill="hold" nodeType="afterGroup">
                            <p:stCondLst>
                              <p:cond delay="933"/>
                            </p:stCondLst>
                            <p:childTnLst>
                              <p:par>
                                <p:cTn id="8" presetID="1" presetClass="mediacall" presetSubtype="0" fill="hold" nodeType="afterEffect">
                                  <p:stCondLst>
                                    <p:cond delay="0"/>
                                  </p:stCondLst>
                                  <p:childTnLst>
                                    <p:cmd type="call" cmd="playFrom(0.0)">
                                      <p:cBhvr>
                                        <p:cTn id="9" dur="666" fill="hold"/>
                                        <p:tgtEl>
                                          <p:spTgt spid="2560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hold" display="0">
                  <p:stCondLst>
                    <p:cond delay="indefinite"/>
                  </p:stCondLst>
                  <p:endCondLst>
                    <p:cond evt="onNext" delay="0">
                      <p:tgtEl>
                        <p:sldTgt/>
                      </p:tgtEl>
                    </p:cond>
                    <p:cond evt="onPrev" delay="0">
                      <p:tgtEl>
                        <p:sldTgt/>
                      </p:tgtEl>
                    </p:cond>
                  </p:endCondLst>
                </p:cTn>
                <p:tgtEl>
                  <p:spTgt spid="25606"/>
                </p:tgtEl>
              </p:cMediaNode>
            </p:video>
            <p:seq concurrent="1" nextAc="seek">
              <p:cTn id="11" restart="whenNotActive" fill="hold" evtFilter="cancelBubble" nodeType="interactiveSeq">
                <p:stCondLst>
                  <p:cond evt="onClick" delay="0">
                    <p:tgtEl>
                      <p:spTgt spid="25606"/>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25606"/>
                                        </p:tgtEl>
                                      </p:cBhvr>
                                    </p:cmd>
                                  </p:childTnLst>
                                </p:cTn>
                              </p:par>
                            </p:childTnLst>
                          </p:cTn>
                        </p:par>
                      </p:childTnLst>
                    </p:cTn>
                  </p:par>
                </p:childTnLst>
              </p:cTn>
              <p:nextCondLst>
                <p:cond evt="onClick" delay="0">
                  <p:tgtEl>
                    <p:spTgt spid="25606"/>
                  </p:tgtEl>
                </p:cond>
              </p:nextCondLst>
            </p:seq>
            <p:video>
              <p:cMediaNode>
                <p:cTn id="16" repeatCount="indefinite" fill="hold" display="0">
                  <p:stCondLst>
                    <p:cond delay="indefinite"/>
                  </p:stCondLst>
                  <p:endCondLst>
                    <p:cond evt="onNext" delay="0">
                      <p:tgtEl>
                        <p:sldTgt/>
                      </p:tgtEl>
                    </p:cond>
                    <p:cond evt="onPrev" delay="0">
                      <p:tgtEl>
                        <p:sldTgt/>
                      </p:tgtEl>
                    </p:cond>
                  </p:endCondLst>
                </p:cTn>
                <p:tgtEl>
                  <p:spTgt spid="25608"/>
                </p:tgtEl>
              </p:cMediaNode>
            </p:video>
            <p:seq concurrent="1" nextAc="seek">
              <p:cTn id="17" restart="whenNotActive" fill="hold" evtFilter="cancelBubble" nodeType="interactiveSeq">
                <p:stCondLst>
                  <p:cond evt="onClick" delay="0">
                    <p:tgtEl>
                      <p:spTgt spid="25608"/>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2" presetClass="mediacall" presetSubtype="0" fill="hold" nodeType="clickEffect">
                                  <p:stCondLst>
                                    <p:cond delay="0"/>
                                  </p:stCondLst>
                                  <p:childTnLst>
                                    <p:cmd type="call" cmd="togglePause">
                                      <p:cBhvr>
                                        <p:cTn id="21" dur="1" fill="hold"/>
                                        <p:tgtEl>
                                          <p:spTgt spid="25608"/>
                                        </p:tgtEl>
                                      </p:cBhvr>
                                    </p:cmd>
                                  </p:childTnLst>
                                </p:cTn>
                              </p:par>
                            </p:childTnLst>
                          </p:cTn>
                        </p:par>
                      </p:childTnLst>
                    </p:cTn>
                  </p:par>
                </p:childTnLst>
              </p:cTn>
              <p:nextCondLst>
                <p:cond evt="onClick" delay="0">
                  <p:tgtEl>
                    <p:spTgt spid="2560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t>Mitral Valve Prolapse**</a:t>
            </a:r>
          </a:p>
        </p:txBody>
      </p:sp>
      <p:pic>
        <p:nvPicPr>
          <p:cNvPr id="12292" name="MVP LAX 2D.mpeg">
            <a:hlinkClick r:id="" action="ppaction://media"/>
          </p:cNvPr>
          <p:cNvPicPr>
            <a:picLocks noGrp="1" noChangeAspect="1" noChangeArrowheads="1"/>
          </p:cNvPicPr>
          <p:nvPr>
            <p:ph idx="1"/>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a:xfrm>
            <a:off x="1295400" y="1371600"/>
            <a:ext cx="6324600" cy="5006975"/>
          </a:xfrm>
        </p:spPr>
      </p:pic>
      <p:sp>
        <p:nvSpPr>
          <p:cNvPr id="2" name="TextBox 1"/>
          <p:cNvSpPr txBox="1"/>
          <p:nvPr/>
        </p:nvSpPr>
        <p:spPr>
          <a:xfrm>
            <a:off x="4038599" y="4278160"/>
            <a:ext cx="498855" cy="400110"/>
          </a:xfrm>
          <a:prstGeom prst="rect">
            <a:avLst/>
          </a:prstGeom>
          <a:noFill/>
        </p:spPr>
        <p:txBody>
          <a:bodyPr wrap="none" rtlCol="0">
            <a:spAutoFit/>
          </a:bodyPr>
          <a:lstStyle/>
          <a:p>
            <a:r>
              <a:rPr lang="en-US" dirty="0"/>
              <a:t>LA</a:t>
            </a:r>
          </a:p>
        </p:txBody>
      </p:sp>
      <p:sp>
        <p:nvSpPr>
          <p:cNvPr id="3" name="TextBox 2"/>
          <p:cNvSpPr txBox="1"/>
          <p:nvPr/>
        </p:nvSpPr>
        <p:spPr>
          <a:xfrm>
            <a:off x="2585356" y="3505200"/>
            <a:ext cx="479811" cy="400110"/>
          </a:xfrm>
          <a:prstGeom prst="rect">
            <a:avLst/>
          </a:prstGeom>
          <a:noFill/>
        </p:spPr>
        <p:txBody>
          <a:bodyPr wrap="none" rtlCol="0">
            <a:spAutoFit/>
          </a:bodyPr>
          <a:lstStyle/>
          <a:p>
            <a:r>
              <a:rPr lang="en-US" dirty="0"/>
              <a:t>LV</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366" fill="hold"/>
                                        <p:tgtEl>
                                          <p:spTgt spid="1229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2292"/>
                </p:tgtEl>
              </p:cMediaNode>
            </p:video>
            <p:seq concurrent="1" nextAc="seek">
              <p:cTn id="8" restart="whenNotActive" fill="hold" evtFilter="cancelBubble" nodeType="interactiveSeq">
                <p:stCondLst>
                  <p:cond evt="onClick" delay="0">
                    <p:tgtEl>
                      <p:spTgt spid="1229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2292"/>
                                        </p:tgtEl>
                                      </p:cBhvr>
                                    </p:cmd>
                                  </p:childTnLst>
                                </p:cTn>
                              </p:par>
                            </p:childTnLst>
                          </p:cTn>
                        </p:par>
                      </p:childTnLst>
                    </p:cTn>
                  </p:par>
                </p:childTnLst>
              </p:cTn>
              <p:nextCondLst>
                <p:cond evt="onClick" delay="0">
                  <p:tgtEl>
                    <p:spTgt spid="1229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14400" y="304800"/>
            <a:ext cx="7239000" cy="838200"/>
          </a:xfrm>
        </p:spPr>
        <p:txBody>
          <a:bodyPr/>
          <a:lstStyle/>
          <a:p>
            <a:r>
              <a:rPr lang="en-US" altLang="en-US" dirty="0"/>
              <a:t>Intracardiac Metastases**</a:t>
            </a:r>
          </a:p>
        </p:txBody>
      </p:sp>
      <p:pic>
        <p:nvPicPr>
          <p:cNvPr id="13315" name="LV melanoma x 3.avi">
            <a:hlinkClick r:id="" action="ppaction://media"/>
          </p:cNvPr>
          <p:cNvPicPr>
            <a:picLocks noChangeAspect="1" noChangeArrowheads="1"/>
          </p:cNvPicPr>
          <p:nvPr>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bwMode="auto">
          <a:xfrm>
            <a:off x="1219200" y="1219200"/>
            <a:ext cx="67056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05400" y="3124200"/>
            <a:ext cx="479811" cy="400110"/>
          </a:xfrm>
          <a:prstGeom prst="rect">
            <a:avLst/>
          </a:prstGeom>
          <a:noFill/>
        </p:spPr>
        <p:txBody>
          <a:bodyPr wrap="none" rtlCol="0">
            <a:spAutoFit/>
          </a:bodyPr>
          <a:lstStyle/>
          <a:p>
            <a:r>
              <a:rPr lang="en-US" dirty="0"/>
              <a:t>LV</a:t>
            </a:r>
          </a:p>
        </p:txBody>
      </p:sp>
      <p:sp>
        <p:nvSpPr>
          <p:cNvPr id="3" name="TextBox 2"/>
          <p:cNvSpPr txBox="1"/>
          <p:nvPr/>
        </p:nvSpPr>
        <p:spPr>
          <a:xfrm>
            <a:off x="4038600" y="4876800"/>
            <a:ext cx="537519" cy="400110"/>
          </a:xfrm>
          <a:prstGeom prst="rect">
            <a:avLst/>
          </a:prstGeom>
          <a:noFill/>
        </p:spPr>
        <p:txBody>
          <a:bodyPr wrap="none" rtlCol="0">
            <a:spAutoFit/>
          </a:bodyPr>
          <a:lstStyle/>
          <a:p>
            <a:r>
              <a:rPr lang="en-US" dirty="0"/>
              <a:t>RV</a:t>
            </a:r>
          </a:p>
        </p:txBody>
      </p:sp>
      <p:sp>
        <p:nvSpPr>
          <p:cNvPr id="4" name="TextBox 3"/>
          <p:cNvSpPr txBox="1"/>
          <p:nvPr/>
        </p:nvSpPr>
        <p:spPr>
          <a:xfrm flipV="1">
            <a:off x="5105400" y="4162454"/>
            <a:ext cx="403611" cy="400110"/>
          </a:xfrm>
          <a:prstGeom prst="rect">
            <a:avLst/>
          </a:prstGeom>
          <a:noFill/>
        </p:spPr>
        <p:txBody>
          <a:bodyPr wrap="square" rtlCol="0">
            <a:spAutoFit/>
          </a:bodyPr>
          <a:lstStyle/>
          <a:p>
            <a:r>
              <a:rPr lang="en-US" dirty="0"/>
              <a:t>**</a:t>
            </a:r>
          </a:p>
        </p:txBody>
      </p:sp>
      <p:sp>
        <p:nvSpPr>
          <p:cNvPr id="5" name="TextBox 4"/>
          <p:cNvSpPr txBox="1"/>
          <p:nvPr/>
        </p:nvSpPr>
        <p:spPr>
          <a:xfrm>
            <a:off x="4961867" y="3551878"/>
            <a:ext cx="383438" cy="400110"/>
          </a:xfrm>
          <a:prstGeom prst="rect">
            <a:avLst/>
          </a:prstGeom>
          <a:noFill/>
        </p:spPr>
        <p:txBody>
          <a:bodyPr wrap="none" rtlCol="0">
            <a:spAutoFit/>
          </a:bodyPr>
          <a:lstStyle/>
          <a:p>
            <a:r>
              <a:rPr lang="en-US" dirty="0"/>
              <a:t>**</a:t>
            </a:r>
          </a:p>
        </p:txBody>
      </p:sp>
      <p:sp>
        <p:nvSpPr>
          <p:cNvPr id="6" name="TextBox 5"/>
          <p:cNvSpPr txBox="1"/>
          <p:nvPr/>
        </p:nvSpPr>
        <p:spPr>
          <a:xfrm>
            <a:off x="4721962" y="2759259"/>
            <a:ext cx="383438" cy="400110"/>
          </a:xfrm>
          <a:prstGeom prst="rect">
            <a:avLst/>
          </a:prstGeom>
          <a:noFill/>
        </p:spPr>
        <p:txBody>
          <a:bodyPr wrap="none" rtlCol="0">
            <a:spAutoFit/>
          </a:bodyPr>
          <a:lstStyle/>
          <a:p>
            <a:r>
              <a:rPr lang="en-US" dirty="0"/>
              <a:t>**</a:t>
            </a:r>
          </a:p>
        </p:txBody>
      </p:sp>
      <p:sp>
        <p:nvSpPr>
          <p:cNvPr id="7" name="TextBox 6"/>
          <p:cNvSpPr txBox="1"/>
          <p:nvPr/>
        </p:nvSpPr>
        <p:spPr>
          <a:xfrm>
            <a:off x="4016254" y="3218746"/>
            <a:ext cx="291105" cy="1323439"/>
          </a:xfrm>
          <a:prstGeom prst="rect">
            <a:avLst/>
          </a:prstGeom>
          <a:noFill/>
        </p:spPr>
        <p:txBody>
          <a:bodyPr wrap="square" rtlCol="0">
            <a:spAutoFit/>
          </a:bodyPr>
          <a:lstStyle/>
          <a:p>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00" fill="hold"/>
                                        <p:tgtEl>
                                          <p:spTgt spid="133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3315"/>
                </p:tgtEl>
              </p:cMediaNode>
            </p:video>
            <p:seq concurrent="1" nextAc="seek">
              <p:cTn id="8" restart="whenNotActive" fill="hold" evtFilter="cancelBubble" nodeType="interactiveSeq">
                <p:stCondLst>
                  <p:cond evt="onClick" delay="0">
                    <p:tgtEl>
                      <p:spTgt spid="1331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3315"/>
                                        </p:tgtEl>
                                      </p:cBhvr>
                                    </p:cmd>
                                  </p:childTnLst>
                                </p:cTn>
                              </p:par>
                            </p:childTnLst>
                          </p:cTn>
                        </p:par>
                      </p:childTnLst>
                    </p:cTn>
                  </p:par>
                </p:childTnLst>
              </p:cTn>
              <p:nextCondLst>
                <p:cond evt="onClick" delay="0">
                  <p:tgtEl>
                    <p:spTgt spid="1331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t>Pericardial Effusion with Tamponade**</a:t>
            </a:r>
          </a:p>
        </p:txBody>
      </p:sp>
      <p:pic>
        <p:nvPicPr>
          <p:cNvPr id="14340" name="Lg PE, tamponade 4Ch.mpeg">
            <a:hlinkClick r:id="" action="ppaction://media"/>
          </p:cNvPr>
          <p:cNvPicPr>
            <a:picLocks noGrp="1" noChangeAspect="1" noChangeArrowheads="1"/>
          </p:cNvPicPr>
          <p:nvPr>
            <p:ph idx="1"/>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a:xfrm>
            <a:off x="1524000" y="1444625"/>
            <a:ext cx="6096000" cy="4826000"/>
          </a:xfrm>
        </p:spPr>
      </p:pic>
      <p:sp>
        <p:nvSpPr>
          <p:cNvPr id="2" name="TextBox 1"/>
          <p:cNvSpPr txBox="1"/>
          <p:nvPr/>
        </p:nvSpPr>
        <p:spPr>
          <a:xfrm>
            <a:off x="4114812" y="2286000"/>
            <a:ext cx="457176" cy="338554"/>
          </a:xfrm>
          <a:prstGeom prst="rect">
            <a:avLst/>
          </a:prstGeom>
          <a:noFill/>
        </p:spPr>
        <p:txBody>
          <a:bodyPr wrap="none" rtlCol="0">
            <a:spAutoFit/>
          </a:bodyPr>
          <a:lstStyle/>
          <a:p>
            <a:r>
              <a:rPr lang="en-US" sz="1600" dirty="0"/>
              <a:t>PE</a:t>
            </a:r>
          </a:p>
        </p:txBody>
      </p:sp>
      <p:sp>
        <p:nvSpPr>
          <p:cNvPr id="5" name="TextBox 4"/>
          <p:cNvSpPr txBox="1"/>
          <p:nvPr/>
        </p:nvSpPr>
        <p:spPr>
          <a:xfrm>
            <a:off x="2895600" y="4876800"/>
            <a:ext cx="457176" cy="338554"/>
          </a:xfrm>
          <a:prstGeom prst="rect">
            <a:avLst/>
          </a:prstGeom>
          <a:noFill/>
        </p:spPr>
        <p:txBody>
          <a:bodyPr wrap="none" rtlCol="0">
            <a:spAutoFit/>
          </a:bodyPr>
          <a:lstStyle/>
          <a:p>
            <a:r>
              <a:rPr lang="en-US" sz="1600" dirty="0"/>
              <a:t>PE</a:t>
            </a:r>
          </a:p>
        </p:txBody>
      </p:sp>
      <p:sp>
        <p:nvSpPr>
          <p:cNvPr id="3" name="TextBox 2"/>
          <p:cNvSpPr txBox="1"/>
          <p:nvPr/>
        </p:nvSpPr>
        <p:spPr>
          <a:xfrm>
            <a:off x="3084016" y="3124200"/>
            <a:ext cx="537519" cy="400110"/>
          </a:xfrm>
          <a:prstGeom prst="rect">
            <a:avLst/>
          </a:prstGeom>
          <a:noFill/>
        </p:spPr>
        <p:txBody>
          <a:bodyPr wrap="none" rtlCol="0">
            <a:spAutoFit/>
          </a:bodyPr>
          <a:lstStyle/>
          <a:p>
            <a:r>
              <a:rPr lang="en-US" dirty="0"/>
              <a:t>RV</a:t>
            </a:r>
          </a:p>
        </p:txBody>
      </p:sp>
      <p:sp>
        <p:nvSpPr>
          <p:cNvPr id="4" name="TextBox 3"/>
          <p:cNvSpPr txBox="1"/>
          <p:nvPr/>
        </p:nvSpPr>
        <p:spPr>
          <a:xfrm>
            <a:off x="3225283" y="4172653"/>
            <a:ext cx="542136" cy="400110"/>
          </a:xfrm>
          <a:prstGeom prst="rect">
            <a:avLst/>
          </a:prstGeom>
          <a:noFill/>
        </p:spPr>
        <p:txBody>
          <a:bodyPr wrap="none" rtlCol="0">
            <a:spAutoFit/>
          </a:bodyPr>
          <a:lstStyle/>
          <a:p>
            <a:r>
              <a:rPr lang="en-US" dirty="0"/>
              <a:t>RA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133" fill="hold"/>
                                        <p:tgtEl>
                                          <p:spTgt spid="1434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4340"/>
                </p:tgtEl>
              </p:cMediaNode>
            </p:video>
            <p:seq concurrent="1" nextAc="seek">
              <p:cTn id="8" restart="whenNotActive" fill="hold" evtFilter="cancelBubble" nodeType="interactiveSeq">
                <p:stCondLst>
                  <p:cond evt="onClick" delay="0">
                    <p:tgtEl>
                      <p:spTgt spid="1434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340"/>
                                        </p:tgtEl>
                                      </p:cBhvr>
                                    </p:cmd>
                                  </p:childTnLst>
                                </p:cTn>
                              </p:par>
                            </p:childTnLst>
                          </p:cTn>
                        </p:par>
                      </p:childTnLst>
                    </p:cTn>
                  </p:par>
                </p:childTnLst>
              </p:cTn>
              <p:nextCondLst>
                <p:cond evt="onClick" delay="0">
                  <p:tgtEl>
                    <p:spTgt spid="1434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8"/>
          <p:cNvSpPr>
            <a:spLocks noGrp="1" noChangeArrowheads="1"/>
          </p:cNvSpPr>
          <p:nvPr>
            <p:ph type="title"/>
          </p:nvPr>
        </p:nvSpPr>
        <p:spPr/>
        <p:txBody>
          <a:bodyPr/>
          <a:lstStyle/>
          <a:p>
            <a:r>
              <a:rPr lang="en-US" altLang="en-US" dirty="0"/>
              <a:t>The Doppler Effect**</a:t>
            </a:r>
          </a:p>
        </p:txBody>
      </p:sp>
      <p:pic>
        <p:nvPicPr>
          <p:cNvPr id="19459" name="Picture 9" descr="Train whistle image"/>
          <p:cNvPicPr>
            <a:picLocks noChangeAspect="1" noChangeArrowheads="1"/>
          </p:cNvPicPr>
          <p:nvPr/>
        </p:nvPicPr>
        <p:blipFill>
          <a:blip r:embed="rId3">
            <a:extLst>
              <a:ext uri="{28A0092B-C50C-407E-A947-70E740481C1C}">
                <a14:useLocalDpi xmlns:a14="http://schemas.microsoft.com/office/drawing/2010/main" val="0"/>
              </a:ext>
            </a:extLst>
          </a:blip>
          <a:srcRect l="7272" t="9486" r="7272" b="11462"/>
          <a:stretch>
            <a:fillRect/>
          </a:stretch>
        </p:blipFill>
        <p:spPr bwMode="auto">
          <a:xfrm>
            <a:off x="1295400" y="1997075"/>
            <a:ext cx="6553200"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14400" y="381000"/>
            <a:ext cx="7239000" cy="685800"/>
          </a:xfrm>
        </p:spPr>
        <p:txBody>
          <a:bodyPr/>
          <a:lstStyle/>
          <a:p>
            <a:r>
              <a:rPr lang="en-US" altLang="en-US" dirty="0"/>
              <a:t>Doppler Echocardiography</a:t>
            </a:r>
          </a:p>
        </p:txBody>
      </p:sp>
      <p:sp>
        <p:nvSpPr>
          <p:cNvPr id="9219" name="Rectangle 3"/>
          <p:cNvSpPr>
            <a:spLocks noGrp="1" noChangeArrowheads="1"/>
          </p:cNvSpPr>
          <p:nvPr>
            <p:ph type="body" idx="1"/>
          </p:nvPr>
        </p:nvSpPr>
        <p:spPr>
          <a:xfrm>
            <a:off x="914400" y="990600"/>
            <a:ext cx="7315200" cy="5257800"/>
          </a:xfrm>
        </p:spPr>
        <p:txBody>
          <a:bodyPr/>
          <a:lstStyle/>
          <a:p>
            <a:pPr>
              <a:defRPr/>
            </a:pPr>
            <a:r>
              <a:rPr lang="en-US" dirty="0"/>
              <a:t>Complementary to 2D imaging</a:t>
            </a:r>
          </a:p>
          <a:p>
            <a:pPr>
              <a:defRPr/>
            </a:pPr>
            <a:r>
              <a:rPr lang="en-US" dirty="0"/>
              <a:t>Almost all studies use 2D </a:t>
            </a:r>
            <a:r>
              <a:rPr lang="en-US" u="sng" dirty="0"/>
              <a:t>and</a:t>
            </a:r>
            <a:r>
              <a:rPr lang="en-US" dirty="0"/>
              <a:t> Doppler</a:t>
            </a:r>
          </a:p>
          <a:p>
            <a:pPr>
              <a:defRPr/>
            </a:pPr>
            <a:r>
              <a:rPr lang="en-US" dirty="0"/>
              <a:t>Provides hemodynamic information:</a:t>
            </a:r>
          </a:p>
          <a:p>
            <a:pPr lvl="1">
              <a:defRPr/>
            </a:pPr>
            <a:r>
              <a:rPr lang="en-US" dirty="0"/>
              <a:t>Valve gradients and areas</a:t>
            </a:r>
          </a:p>
          <a:p>
            <a:pPr lvl="1">
              <a:defRPr/>
            </a:pPr>
            <a:r>
              <a:rPr lang="en-US" dirty="0"/>
              <a:t>Valve insufficiency</a:t>
            </a:r>
          </a:p>
          <a:p>
            <a:pPr lvl="1">
              <a:defRPr/>
            </a:pPr>
            <a:r>
              <a:rPr lang="en-US" dirty="0"/>
              <a:t>Shunt presence and volume</a:t>
            </a:r>
          </a:p>
          <a:p>
            <a:pPr lvl="1">
              <a:defRPr/>
            </a:pPr>
            <a:r>
              <a:rPr lang="en-US" dirty="0"/>
              <a:t>Pressure and flow calculations</a:t>
            </a:r>
          </a:p>
          <a:p>
            <a:pPr lvl="2">
              <a:defRPr/>
            </a:pPr>
            <a:r>
              <a:rPr lang="en-US" dirty="0"/>
              <a:t>Pulmonary pressure</a:t>
            </a:r>
          </a:p>
          <a:p>
            <a:pPr lvl="2">
              <a:defRPr/>
            </a:pPr>
            <a:r>
              <a:rPr lang="en-US" dirty="0"/>
              <a:t>Stroke volumes, cardiac output, shunts</a:t>
            </a:r>
          </a:p>
          <a:p>
            <a:pPr lvl="1">
              <a:defRPr/>
            </a:pPr>
            <a:r>
              <a:rPr lang="en-US" dirty="0"/>
              <a:t>Modalities: Spectral Doppler, Color flow, tissue Doppler, strain imaging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dirty="0"/>
              <a:t>Doppler Equation**</a:t>
            </a:r>
          </a:p>
        </p:txBody>
      </p:sp>
      <p:sp>
        <p:nvSpPr>
          <p:cNvPr id="28675" name="Rectangle 3"/>
          <p:cNvSpPr>
            <a:spLocks noGrp="1" noChangeArrowheads="1"/>
          </p:cNvSpPr>
          <p:nvPr>
            <p:ph type="body" idx="1"/>
          </p:nvPr>
        </p:nvSpPr>
        <p:spPr>
          <a:xfrm>
            <a:off x="914400" y="1371600"/>
            <a:ext cx="7315200" cy="4724400"/>
          </a:xfrm>
        </p:spPr>
        <p:txBody>
          <a:bodyPr/>
          <a:lstStyle/>
          <a:p>
            <a:pPr>
              <a:buFont typeface="Monotype Sorts" pitchFamily="2" charset="2"/>
              <a:buNone/>
              <a:defRPr/>
            </a:pPr>
            <a:endParaRPr lang="en-US" dirty="0"/>
          </a:p>
          <a:p>
            <a:pPr>
              <a:defRPr/>
            </a:pPr>
            <a:r>
              <a:rPr lang="en-US" dirty="0" err="1"/>
              <a:t>f</a:t>
            </a:r>
            <a:r>
              <a:rPr lang="en-US" baseline="-25000" dirty="0" err="1"/>
              <a:t>d</a:t>
            </a:r>
            <a:r>
              <a:rPr lang="en-US" dirty="0"/>
              <a:t> = (2f</a:t>
            </a:r>
            <a:r>
              <a:rPr lang="en-US" baseline="-25000" dirty="0"/>
              <a:t>0</a:t>
            </a:r>
            <a:r>
              <a:rPr lang="en-US" dirty="0"/>
              <a:t> x v x cos </a:t>
            </a:r>
            <a:r>
              <a:rPr lang="en-US" dirty="0">
                <a:sym typeface="Symbol" pitchFamily="18" charset="2"/>
              </a:rPr>
              <a:t>)/c</a:t>
            </a:r>
          </a:p>
          <a:p>
            <a:pPr>
              <a:defRPr/>
            </a:pPr>
            <a:endParaRPr lang="en-US" dirty="0">
              <a:sym typeface="Symbol" pitchFamily="18" charset="2"/>
            </a:endParaRPr>
          </a:p>
          <a:p>
            <a:pPr>
              <a:defRPr/>
            </a:pPr>
            <a:r>
              <a:rPr lang="en-US" dirty="0">
                <a:sym typeface="Symbol" pitchFamily="18" charset="2"/>
              </a:rPr>
              <a:t>v = </a:t>
            </a:r>
            <a:r>
              <a:rPr lang="en-US" dirty="0" err="1">
                <a:sym typeface="Symbol" pitchFamily="18" charset="2"/>
              </a:rPr>
              <a:t>f</a:t>
            </a:r>
            <a:r>
              <a:rPr lang="en-US" baseline="-25000" dirty="0" err="1">
                <a:sym typeface="Symbol" pitchFamily="18" charset="2"/>
              </a:rPr>
              <a:t>d</a:t>
            </a:r>
            <a:r>
              <a:rPr lang="en-US" dirty="0">
                <a:sym typeface="Symbol" pitchFamily="18" charset="2"/>
              </a:rPr>
              <a:t> x c/(2f</a:t>
            </a:r>
            <a:r>
              <a:rPr lang="en-US" baseline="-25000" dirty="0">
                <a:sym typeface="Symbol" pitchFamily="18" charset="2"/>
              </a:rPr>
              <a:t>0</a:t>
            </a:r>
            <a:r>
              <a:rPr lang="en-US" dirty="0">
                <a:sym typeface="Symbol" pitchFamily="18" charset="2"/>
              </a:rPr>
              <a:t> x cos )</a:t>
            </a:r>
          </a:p>
          <a:p>
            <a:pPr>
              <a:defRPr/>
            </a:pPr>
            <a:endParaRPr lang="en-US" dirty="0">
              <a:sym typeface="Symbol" pitchFamily="18" charset="2"/>
            </a:endParaRPr>
          </a:p>
          <a:p>
            <a:pPr>
              <a:defRPr/>
            </a:pPr>
            <a:r>
              <a:rPr lang="en-US" sz="2000" dirty="0">
                <a:sym typeface="Symbol" pitchFamily="18" charset="2"/>
              </a:rPr>
              <a:t>Cos 0</a:t>
            </a:r>
            <a:r>
              <a:rPr lang="en-US" sz="2000" dirty="0">
                <a:cs typeface="Arial" charset="0"/>
                <a:sym typeface="Symbol" pitchFamily="18" charset="2"/>
              </a:rPr>
              <a:t>° = 1.00</a:t>
            </a:r>
            <a:endParaRPr lang="en-US" sz="2000" dirty="0">
              <a:sym typeface="Symbol" pitchFamily="18" charset="2"/>
            </a:endParaRPr>
          </a:p>
          <a:p>
            <a:pPr>
              <a:defRPr/>
            </a:pPr>
            <a:r>
              <a:rPr lang="en-US" sz="2000" dirty="0">
                <a:sym typeface="Symbol" pitchFamily="18" charset="2"/>
              </a:rPr>
              <a:t>Cos 20</a:t>
            </a:r>
            <a:r>
              <a:rPr lang="en-US" sz="2000" dirty="0">
                <a:cs typeface="Arial" charset="0"/>
                <a:sym typeface="Symbol" pitchFamily="18" charset="2"/>
              </a:rPr>
              <a:t>° = 0.94</a:t>
            </a:r>
          </a:p>
          <a:p>
            <a:pPr>
              <a:defRPr/>
            </a:pPr>
            <a:r>
              <a:rPr lang="en-US" sz="2000" dirty="0">
                <a:sym typeface="Symbol" pitchFamily="18" charset="2"/>
              </a:rPr>
              <a:t>Cos 45</a:t>
            </a:r>
            <a:r>
              <a:rPr lang="en-US" sz="2000" dirty="0">
                <a:cs typeface="Arial" charset="0"/>
                <a:sym typeface="Symbol" pitchFamily="18" charset="2"/>
              </a:rPr>
              <a:t>° = 0.71</a:t>
            </a:r>
          </a:p>
          <a:p>
            <a:pPr>
              <a:defRPr/>
            </a:pPr>
            <a:r>
              <a:rPr lang="en-US" sz="2000" dirty="0">
                <a:sym typeface="Symbol" pitchFamily="18" charset="2"/>
              </a:rPr>
              <a:t>Cos 90</a:t>
            </a:r>
            <a:r>
              <a:rPr lang="en-US" sz="2000" dirty="0">
                <a:cs typeface="Arial" charset="0"/>
                <a:sym typeface="Symbol" pitchFamily="18" charset="2"/>
              </a:rPr>
              <a:t>° = 0.00</a:t>
            </a:r>
          </a:p>
        </p:txBody>
      </p:sp>
      <p:sp>
        <p:nvSpPr>
          <p:cNvPr id="21508" name="Line 5"/>
          <p:cNvSpPr>
            <a:spLocks noChangeShapeType="1"/>
          </p:cNvSpPr>
          <p:nvPr/>
        </p:nvSpPr>
        <p:spPr bwMode="auto">
          <a:xfrm>
            <a:off x="6019800" y="3352800"/>
            <a:ext cx="1981200"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1509" name="Line 6"/>
          <p:cNvSpPr>
            <a:spLocks noChangeShapeType="1"/>
          </p:cNvSpPr>
          <p:nvPr/>
        </p:nvSpPr>
        <p:spPr bwMode="auto">
          <a:xfrm>
            <a:off x="6096000" y="2514600"/>
            <a:ext cx="1828800" cy="1066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679" name="Text Box 7"/>
          <p:cNvSpPr txBox="1">
            <a:spLocks noChangeArrowheads="1"/>
          </p:cNvSpPr>
          <p:nvPr/>
        </p:nvSpPr>
        <p:spPr bwMode="auto">
          <a:xfrm>
            <a:off x="6629400" y="2895600"/>
            <a:ext cx="369888" cy="519113"/>
          </a:xfrm>
          <a:prstGeom prst="rect">
            <a:avLst/>
          </a:prstGeom>
          <a:noFill/>
          <a:ln w="9525">
            <a:noFill/>
            <a:miter lim="800000"/>
            <a:headEnd/>
            <a:tailEnd/>
          </a:ln>
          <a:effectLst/>
        </p:spPr>
        <p:txBody>
          <a:bodyPr wrap="none">
            <a:spAutoFit/>
          </a:bodyPr>
          <a:lstStyle/>
          <a:p>
            <a:pPr>
              <a:defRPr/>
            </a:pPr>
            <a:r>
              <a:rPr lang="en-US" sz="2800">
                <a:effectLst>
                  <a:outerShdw blurRad="38100" dist="38100" dir="2700000" algn="tl">
                    <a:srgbClr val="000000"/>
                  </a:outerShdw>
                </a:effectLst>
                <a:sym typeface="Symbol" pitchFamily="18" charset="2"/>
              </a:rPr>
              <a:t></a:t>
            </a:r>
          </a:p>
        </p:txBody>
      </p:sp>
      <p:sp>
        <p:nvSpPr>
          <p:cNvPr id="21511" name="Text Box 9"/>
          <p:cNvSpPr txBox="1">
            <a:spLocks noChangeArrowheads="1"/>
          </p:cNvSpPr>
          <p:nvPr/>
        </p:nvSpPr>
        <p:spPr bwMode="auto">
          <a:xfrm>
            <a:off x="4917281" y="3382962"/>
            <a:ext cx="2525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dirty="0"/>
              <a:t>Blood flow direction</a:t>
            </a:r>
          </a:p>
        </p:txBody>
      </p:sp>
      <p:sp>
        <p:nvSpPr>
          <p:cNvPr id="21512" name="Text Box 10"/>
          <p:cNvSpPr txBox="1">
            <a:spLocks noChangeArrowheads="1"/>
          </p:cNvSpPr>
          <p:nvPr/>
        </p:nvSpPr>
        <p:spPr bwMode="auto">
          <a:xfrm rot="1794178">
            <a:off x="5787785" y="2148134"/>
            <a:ext cx="218200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dirty="0"/>
              <a:t>Doppler sampling</a:t>
            </a:r>
          </a:p>
          <a:p>
            <a:r>
              <a:rPr lang="en-US" altLang="en-US" dirty="0"/>
              <a:t>direction</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watch this slide set (2)?</a:t>
            </a:r>
          </a:p>
        </p:txBody>
      </p:sp>
      <p:sp>
        <p:nvSpPr>
          <p:cNvPr id="3" name="Content Placeholder 2"/>
          <p:cNvSpPr>
            <a:spLocks noGrp="1"/>
          </p:cNvSpPr>
          <p:nvPr>
            <p:ph idx="1"/>
          </p:nvPr>
        </p:nvSpPr>
        <p:spPr>
          <a:xfrm>
            <a:off x="914400" y="1676400"/>
            <a:ext cx="7315200" cy="4267200"/>
          </a:xfrm>
        </p:spPr>
        <p:txBody>
          <a:bodyPr/>
          <a:lstStyle/>
          <a:p>
            <a:r>
              <a:rPr lang="en-US" dirty="0"/>
              <a:t>3.  Sometimes a contracting heart demonstrates more than a pathologic specimen (size, </a:t>
            </a:r>
            <a:r>
              <a:rPr lang="en-US" i="1" dirty="0"/>
              <a:t>systolic function, flow</a:t>
            </a:r>
            <a:r>
              <a:rPr lang="en-US" dirty="0"/>
              <a:t>, etc.)</a:t>
            </a:r>
          </a:p>
          <a:p>
            <a:r>
              <a:rPr lang="en-US" dirty="0"/>
              <a:t>4.  Reading echoes independently requires 6 months out of a 36 month cardiology fellowship for </a:t>
            </a:r>
            <a:r>
              <a:rPr lang="en-US" u="sng" dirty="0"/>
              <a:t>minimum</a:t>
            </a:r>
            <a:r>
              <a:rPr lang="en-US" dirty="0"/>
              <a:t> competence.</a:t>
            </a:r>
          </a:p>
          <a:p>
            <a:r>
              <a:rPr lang="en-US" dirty="0"/>
              <a:t>5. Students can learn the basic views quickly, but mastery takes years.</a:t>
            </a:r>
          </a:p>
        </p:txBody>
      </p:sp>
    </p:spTree>
    <p:extLst>
      <p:ext uri="{BB962C8B-B14F-4D97-AF65-F5344CB8AC3E}">
        <p14:creationId xmlns:p14="http://schemas.microsoft.com/office/powerpoint/2010/main" val="4278868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a:t>Bernoulli’s Equation**</a:t>
            </a:r>
          </a:p>
        </p:txBody>
      </p:sp>
      <p:sp>
        <p:nvSpPr>
          <p:cNvPr id="27651" name="Rectangle 3"/>
          <p:cNvSpPr>
            <a:spLocks noGrp="1" noChangeArrowheads="1"/>
          </p:cNvSpPr>
          <p:nvPr>
            <p:ph type="body" idx="1"/>
          </p:nvPr>
        </p:nvSpPr>
        <p:spPr/>
        <p:txBody>
          <a:bodyPr/>
          <a:lstStyle/>
          <a:p>
            <a:pPr>
              <a:lnSpc>
                <a:spcPct val="90000"/>
              </a:lnSpc>
              <a:defRPr/>
            </a:pPr>
            <a:r>
              <a:rPr lang="en-US" sz="2400" dirty="0"/>
              <a:t>Velocity increases related to pressure drop</a:t>
            </a:r>
          </a:p>
          <a:p>
            <a:pPr>
              <a:lnSpc>
                <a:spcPct val="90000"/>
              </a:lnSpc>
              <a:defRPr/>
            </a:pPr>
            <a:endParaRPr lang="en-US" sz="2400" dirty="0"/>
          </a:p>
          <a:p>
            <a:pPr>
              <a:lnSpc>
                <a:spcPct val="90000"/>
              </a:lnSpc>
              <a:defRPr/>
            </a:pPr>
            <a:r>
              <a:rPr lang="en-US" sz="2400" dirty="0">
                <a:sym typeface="Symbol" pitchFamily="18" charset="2"/>
              </a:rPr>
              <a:t>P mm Hg = 4(v</a:t>
            </a:r>
            <a:r>
              <a:rPr lang="en-US" sz="2400" baseline="-25000" dirty="0">
                <a:sym typeface="Symbol" pitchFamily="18" charset="2"/>
              </a:rPr>
              <a:t>2</a:t>
            </a:r>
            <a:r>
              <a:rPr lang="en-US" sz="2400" baseline="30000" dirty="0">
                <a:sym typeface="Symbol" pitchFamily="18" charset="2"/>
              </a:rPr>
              <a:t>2</a:t>
            </a:r>
            <a:r>
              <a:rPr lang="en-US" sz="2400" dirty="0">
                <a:sym typeface="Symbol" pitchFamily="18" charset="2"/>
              </a:rPr>
              <a:t> – v</a:t>
            </a:r>
            <a:r>
              <a:rPr lang="en-US" sz="2400" baseline="-25000" dirty="0">
                <a:sym typeface="Symbol" pitchFamily="18" charset="2"/>
              </a:rPr>
              <a:t>1</a:t>
            </a:r>
            <a:r>
              <a:rPr lang="en-US" sz="2400" baseline="30000" dirty="0">
                <a:sym typeface="Symbol" pitchFamily="18" charset="2"/>
              </a:rPr>
              <a:t>2</a:t>
            </a:r>
            <a:r>
              <a:rPr lang="en-US" sz="2400" dirty="0">
                <a:sym typeface="Symbol" pitchFamily="18" charset="2"/>
              </a:rPr>
              <a:t>)  if v in m/s</a:t>
            </a:r>
          </a:p>
          <a:p>
            <a:pPr>
              <a:lnSpc>
                <a:spcPct val="90000"/>
              </a:lnSpc>
              <a:defRPr/>
            </a:pPr>
            <a:endParaRPr lang="en-US" sz="2400" dirty="0">
              <a:sym typeface="Symbol" pitchFamily="18" charset="2"/>
            </a:endParaRPr>
          </a:p>
          <a:p>
            <a:pPr>
              <a:lnSpc>
                <a:spcPct val="90000"/>
              </a:lnSpc>
              <a:defRPr/>
            </a:pPr>
            <a:r>
              <a:rPr lang="en-US" sz="2400" dirty="0">
                <a:sym typeface="Symbol" pitchFamily="18" charset="2"/>
              </a:rPr>
              <a:t>Simplifies to P = 4(v</a:t>
            </a:r>
            <a:r>
              <a:rPr lang="en-US" sz="2400" baseline="-25000" dirty="0">
                <a:sym typeface="Symbol" pitchFamily="18" charset="2"/>
              </a:rPr>
              <a:t>2</a:t>
            </a:r>
            <a:r>
              <a:rPr lang="en-US" sz="2400" baseline="30000" dirty="0">
                <a:sym typeface="Symbol" pitchFamily="18" charset="2"/>
              </a:rPr>
              <a:t>2</a:t>
            </a:r>
            <a:r>
              <a:rPr lang="en-US" sz="2400" dirty="0">
                <a:sym typeface="Symbol" pitchFamily="18" charset="2"/>
              </a:rPr>
              <a:t>) when v</a:t>
            </a:r>
            <a:r>
              <a:rPr lang="en-US" sz="2400" baseline="-25000" dirty="0">
                <a:sym typeface="Symbol" pitchFamily="18" charset="2"/>
              </a:rPr>
              <a:t>1 </a:t>
            </a:r>
            <a:r>
              <a:rPr lang="en-US" sz="2400" dirty="0">
                <a:sym typeface="Symbol" pitchFamily="18" charset="2"/>
              </a:rPr>
              <a:t>&lt; 1.0 m/s</a:t>
            </a:r>
          </a:p>
          <a:p>
            <a:pPr>
              <a:lnSpc>
                <a:spcPct val="90000"/>
              </a:lnSpc>
              <a:defRPr/>
            </a:pPr>
            <a:endParaRPr lang="en-US" sz="2400" dirty="0">
              <a:sym typeface="Symbol" pitchFamily="18" charset="2"/>
            </a:endParaRPr>
          </a:p>
          <a:p>
            <a:pPr>
              <a:lnSpc>
                <a:spcPct val="90000"/>
              </a:lnSpc>
              <a:buFont typeface="Monotype Sorts" pitchFamily="2" charset="2"/>
              <a:buNone/>
              <a:defRPr/>
            </a:pPr>
            <a:r>
              <a:rPr lang="en-US" sz="2400" dirty="0">
                <a:sym typeface="Symbol" pitchFamily="18" charset="2"/>
              </a:rPr>
              <a:t>	Simplified Bernoulli’s Equation: Allows calculation of peak and mean pressure gradients across valves, septal defects, also within stenotic blood vessels.</a:t>
            </a:r>
          </a:p>
          <a:p>
            <a:pPr>
              <a:lnSpc>
                <a:spcPct val="90000"/>
              </a:lnSpc>
              <a:buFont typeface="Monotype Sorts" pitchFamily="2" charset="2"/>
              <a:buNone/>
              <a:defRPr/>
            </a:pPr>
            <a:r>
              <a:rPr lang="en-US" sz="2400" dirty="0">
                <a:sym typeface="Symbol" pitchFamily="18" charset="2"/>
              </a:rPr>
              <a:t>	</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5029200" y="3657600"/>
            <a:ext cx="32766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endParaRPr lang="en-US" altLang="en-US"/>
          </a:p>
        </p:txBody>
      </p:sp>
      <p:sp>
        <p:nvSpPr>
          <p:cNvPr id="24579" name="Rectangle 3"/>
          <p:cNvSpPr>
            <a:spLocks noGrp="1" noChangeArrowheads="1"/>
          </p:cNvSpPr>
          <p:nvPr>
            <p:ph type="title"/>
          </p:nvPr>
        </p:nvSpPr>
        <p:spPr>
          <a:xfrm>
            <a:off x="609600" y="304800"/>
            <a:ext cx="2971800" cy="838200"/>
          </a:xfrm>
        </p:spPr>
        <p:txBody>
          <a:bodyPr/>
          <a:lstStyle/>
          <a:p>
            <a:r>
              <a:rPr lang="en-US" altLang="en-US" dirty="0"/>
              <a:t>Aortic Stenosis**</a:t>
            </a:r>
          </a:p>
        </p:txBody>
      </p:sp>
      <p:pic>
        <p:nvPicPr>
          <p:cNvPr id="24580" name="Picture 4" descr="LVOT Diam is AS"/>
          <p:cNvPicPr>
            <a:picLocks noChangeAspect="1" noChangeArrowheads="1"/>
          </p:cNvPicPr>
          <p:nvPr/>
        </p:nvPicPr>
        <p:blipFill>
          <a:blip r:embed="rId3">
            <a:lum bright="12000" contrast="18000"/>
            <a:extLst>
              <a:ext uri="{28A0092B-C50C-407E-A947-70E740481C1C}">
                <a14:useLocalDpi xmlns:a14="http://schemas.microsoft.com/office/drawing/2010/main" val="0"/>
              </a:ext>
            </a:extLst>
          </a:blip>
          <a:srcRect l="34723" t="30701" r="20833" b="21930"/>
          <a:stretch>
            <a:fillRect/>
          </a:stretch>
        </p:blipFill>
        <p:spPr bwMode="auto">
          <a:xfrm>
            <a:off x="609600" y="1066800"/>
            <a:ext cx="2438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5" descr="LVOT Dopp in AS"/>
          <p:cNvPicPr>
            <a:picLocks noChangeAspect="1" noChangeArrowheads="1"/>
          </p:cNvPicPr>
          <p:nvPr/>
        </p:nvPicPr>
        <p:blipFill>
          <a:blip r:embed="rId4">
            <a:extLst>
              <a:ext uri="{28A0092B-C50C-407E-A947-70E740481C1C}">
                <a14:useLocalDpi xmlns:a14="http://schemas.microsoft.com/office/drawing/2010/main" val="0"/>
              </a:ext>
            </a:extLst>
          </a:blip>
          <a:srcRect t="42982" r="40277" b="7895"/>
          <a:stretch>
            <a:fillRect/>
          </a:stretch>
        </p:blipFill>
        <p:spPr bwMode="auto">
          <a:xfrm>
            <a:off x="4343400" y="533400"/>
            <a:ext cx="32766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6" descr="AV Doppler in sev AS"/>
          <p:cNvPicPr>
            <a:picLocks noChangeAspect="1" noChangeArrowheads="1"/>
          </p:cNvPicPr>
          <p:nvPr/>
        </p:nvPicPr>
        <p:blipFill>
          <a:blip r:embed="rId5">
            <a:extLst>
              <a:ext uri="{28A0092B-C50C-407E-A947-70E740481C1C}">
                <a14:useLocalDpi xmlns:a14="http://schemas.microsoft.com/office/drawing/2010/main" val="0"/>
              </a:ext>
            </a:extLst>
          </a:blip>
          <a:srcRect t="7018" r="61111" b="15790"/>
          <a:stretch>
            <a:fillRect/>
          </a:stretch>
        </p:blipFill>
        <p:spPr bwMode="auto">
          <a:xfrm>
            <a:off x="2971800" y="3352800"/>
            <a:ext cx="19399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 Box 7"/>
          <p:cNvSpPr txBox="1">
            <a:spLocks noChangeArrowheads="1"/>
          </p:cNvSpPr>
          <p:nvPr/>
        </p:nvSpPr>
        <p:spPr bwMode="auto">
          <a:xfrm>
            <a:off x="669925" y="3211513"/>
            <a:ext cx="2149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a:t>LVOT D = 2.0 cm</a:t>
            </a:r>
          </a:p>
        </p:txBody>
      </p:sp>
      <p:sp>
        <p:nvSpPr>
          <p:cNvPr id="24584" name="Text Box 8"/>
          <p:cNvSpPr txBox="1">
            <a:spLocks noChangeArrowheads="1"/>
          </p:cNvSpPr>
          <p:nvPr/>
        </p:nvSpPr>
        <p:spPr bwMode="auto">
          <a:xfrm>
            <a:off x="1143000" y="4038600"/>
            <a:ext cx="1354138"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a:t>AV mean </a:t>
            </a:r>
          </a:p>
          <a:p>
            <a:r>
              <a:rPr lang="en-US" altLang="en-US"/>
              <a:t>gradient =</a:t>
            </a:r>
          </a:p>
          <a:p>
            <a:r>
              <a:rPr lang="en-US" altLang="en-US"/>
              <a:t>66 mm Hg</a:t>
            </a:r>
          </a:p>
        </p:txBody>
      </p:sp>
      <p:sp>
        <p:nvSpPr>
          <p:cNvPr id="24585" name="Text Box 9"/>
          <p:cNvSpPr txBox="1">
            <a:spLocks noChangeArrowheads="1"/>
          </p:cNvSpPr>
          <p:nvPr/>
        </p:nvSpPr>
        <p:spPr bwMode="auto">
          <a:xfrm>
            <a:off x="4876800" y="2743200"/>
            <a:ext cx="28829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a:t>LVOT velocity = 0.8 m/s</a:t>
            </a:r>
          </a:p>
        </p:txBody>
      </p:sp>
      <p:sp>
        <p:nvSpPr>
          <p:cNvPr id="24586" name="Text Box 10"/>
          <p:cNvSpPr txBox="1">
            <a:spLocks noChangeArrowheads="1"/>
          </p:cNvSpPr>
          <p:nvPr/>
        </p:nvSpPr>
        <p:spPr bwMode="auto">
          <a:xfrm>
            <a:off x="1143000" y="5334000"/>
            <a:ext cx="16589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a:t>AV velocity =</a:t>
            </a:r>
          </a:p>
          <a:p>
            <a:r>
              <a:rPr lang="en-US" altLang="en-US"/>
              <a:t>5.5 m/s</a:t>
            </a:r>
          </a:p>
        </p:txBody>
      </p:sp>
      <p:sp>
        <p:nvSpPr>
          <p:cNvPr id="24587" name="Text Box 11"/>
          <p:cNvSpPr txBox="1">
            <a:spLocks noChangeArrowheads="1"/>
          </p:cNvSpPr>
          <p:nvPr/>
        </p:nvSpPr>
        <p:spPr bwMode="auto">
          <a:xfrm>
            <a:off x="5105400" y="3733800"/>
            <a:ext cx="2813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a:t>LVOT area x LVOT V =</a:t>
            </a:r>
          </a:p>
          <a:p>
            <a:r>
              <a:rPr lang="en-US" altLang="en-US"/>
              <a:t>AV area x AV V</a:t>
            </a:r>
          </a:p>
        </p:txBody>
      </p:sp>
      <p:sp>
        <p:nvSpPr>
          <p:cNvPr id="24588" name="Text Box 12"/>
          <p:cNvSpPr txBox="1">
            <a:spLocks noChangeArrowheads="1"/>
          </p:cNvSpPr>
          <p:nvPr/>
        </p:nvSpPr>
        <p:spPr bwMode="auto">
          <a:xfrm>
            <a:off x="5001418" y="5479492"/>
            <a:ext cx="35607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a:t>(3.14 cm</a:t>
            </a:r>
            <a:r>
              <a:rPr lang="en-US" altLang="en-US" baseline="30000"/>
              <a:t>2</a:t>
            </a:r>
            <a:r>
              <a:rPr lang="en-US" altLang="en-US"/>
              <a:t> x 0.8 m/s)/5.5 m/s =</a:t>
            </a:r>
          </a:p>
          <a:p>
            <a:r>
              <a:rPr lang="en-US" altLang="en-US"/>
              <a:t>                 </a:t>
            </a:r>
            <a:r>
              <a:rPr lang="en-US" altLang="en-US" b="1"/>
              <a:t>0.45 cm</a:t>
            </a:r>
            <a:r>
              <a:rPr lang="en-US" altLang="en-US" b="1" baseline="30000"/>
              <a:t>2</a:t>
            </a:r>
          </a:p>
        </p:txBody>
      </p:sp>
      <p:sp>
        <p:nvSpPr>
          <p:cNvPr id="24589" name="Line 13"/>
          <p:cNvSpPr>
            <a:spLocks noChangeShapeType="1"/>
          </p:cNvSpPr>
          <p:nvPr/>
        </p:nvSpPr>
        <p:spPr bwMode="auto">
          <a:xfrm flipV="1">
            <a:off x="1600200" y="1905000"/>
            <a:ext cx="381000" cy="1295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0" name="Rectangle 14"/>
          <p:cNvSpPr>
            <a:spLocks noChangeArrowheads="1"/>
          </p:cNvSpPr>
          <p:nvPr/>
        </p:nvSpPr>
        <p:spPr bwMode="auto">
          <a:xfrm>
            <a:off x="5056981" y="5342967"/>
            <a:ext cx="3505200" cy="838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endParaRPr lang="en-US" altLang="en-US"/>
          </a:p>
        </p:txBody>
      </p:sp>
      <p:sp>
        <p:nvSpPr>
          <p:cNvPr id="24591" name="Text Box 15"/>
          <p:cNvSpPr txBox="1">
            <a:spLocks noChangeArrowheads="1"/>
          </p:cNvSpPr>
          <p:nvPr/>
        </p:nvSpPr>
        <p:spPr bwMode="auto">
          <a:xfrm>
            <a:off x="5025081" y="6202362"/>
            <a:ext cx="3468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b="1" dirty="0"/>
              <a:t>Normal AVA = 1.9 – 4.0 cm</a:t>
            </a:r>
            <a:r>
              <a:rPr lang="en-US" altLang="en-US" b="1" baseline="30000" dirty="0"/>
              <a:t>2</a:t>
            </a:r>
          </a:p>
        </p:txBody>
      </p:sp>
      <p:sp>
        <p:nvSpPr>
          <p:cNvPr id="2" name="TextBox 1"/>
          <p:cNvSpPr txBox="1"/>
          <p:nvPr/>
        </p:nvSpPr>
        <p:spPr>
          <a:xfrm>
            <a:off x="5649096" y="4676745"/>
            <a:ext cx="1737976" cy="400110"/>
          </a:xfrm>
          <a:prstGeom prst="rect">
            <a:avLst/>
          </a:prstGeom>
          <a:noFill/>
        </p:spPr>
        <p:txBody>
          <a:bodyPr wrap="none" rtlCol="0">
            <a:spAutoFit/>
          </a:bodyPr>
          <a:lstStyle/>
          <a:p>
            <a:r>
              <a:rPr lang="en-US" dirty="0"/>
              <a:t>Rearranging: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a:t>Aortic Insufficiency – Color Doppler**</a:t>
            </a:r>
          </a:p>
        </p:txBody>
      </p:sp>
      <p:pic>
        <p:nvPicPr>
          <p:cNvPr id="15366" name="AI LAX color.mpeg">
            <a:hlinkClick r:id="" action="ppaction://media"/>
          </p:cNvPr>
          <p:cNvPicPr>
            <a:picLocks noGrp="1" noChangeAspect="1" noChangeArrowheads="1"/>
          </p:cNvPicPr>
          <p:nvPr>
            <p:ph idx="1"/>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a:xfrm>
            <a:off x="1143000" y="1219200"/>
            <a:ext cx="6629400" cy="5248275"/>
          </a:xfrm>
        </p:spPr>
      </p:pic>
      <p:sp>
        <p:nvSpPr>
          <p:cNvPr id="2" name="TextBox 1"/>
          <p:cNvSpPr txBox="1"/>
          <p:nvPr/>
        </p:nvSpPr>
        <p:spPr>
          <a:xfrm>
            <a:off x="3171092" y="3175428"/>
            <a:ext cx="479811" cy="400110"/>
          </a:xfrm>
          <a:prstGeom prst="rect">
            <a:avLst/>
          </a:prstGeom>
          <a:noFill/>
        </p:spPr>
        <p:txBody>
          <a:bodyPr wrap="none" rtlCol="0">
            <a:spAutoFit/>
          </a:bodyPr>
          <a:lstStyle/>
          <a:p>
            <a:r>
              <a:rPr lang="en-US" dirty="0"/>
              <a:t>LV</a:t>
            </a:r>
          </a:p>
        </p:txBody>
      </p:sp>
      <p:sp>
        <p:nvSpPr>
          <p:cNvPr id="3" name="TextBox 2"/>
          <p:cNvSpPr txBox="1"/>
          <p:nvPr/>
        </p:nvSpPr>
        <p:spPr>
          <a:xfrm>
            <a:off x="5105399" y="4343400"/>
            <a:ext cx="498855" cy="400110"/>
          </a:xfrm>
          <a:prstGeom prst="rect">
            <a:avLst/>
          </a:prstGeom>
          <a:noFill/>
        </p:spPr>
        <p:txBody>
          <a:bodyPr wrap="none" rtlCol="0">
            <a:spAutoFit/>
          </a:bodyPr>
          <a:lstStyle/>
          <a:p>
            <a:r>
              <a:rPr lang="en-US" dirty="0"/>
              <a:t>LA</a:t>
            </a:r>
          </a:p>
        </p:txBody>
      </p:sp>
      <p:sp>
        <p:nvSpPr>
          <p:cNvPr id="4" name="TextBox 3"/>
          <p:cNvSpPr txBox="1"/>
          <p:nvPr/>
        </p:nvSpPr>
        <p:spPr>
          <a:xfrm>
            <a:off x="5867400" y="3375483"/>
            <a:ext cx="498855" cy="400110"/>
          </a:xfrm>
          <a:prstGeom prst="rect">
            <a:avLst/>
          </a:prstGeom>
          <a:noFill/>
        </p:spPr>
        <p:txBody>
          <a:bodyPr wrap="none" rtlCol="0">
            <a:spAutoFit/>
          </a:bodyPr>
          <a:lstStyle/>
          <a:p>
            <a:r>
              <a:rPr lang="en-US" dirty="0" err="1"/>
              <a:t>Ao</a:t>
            </a:r>
            <a:endParaRPr lang="en-US" dirty="0"/>
          </a:p>
        </p:txBody>
      </p:sp>
      <p:cxnSp>
        <p:nvCxnSpPr>
          <p:cNvPr id="6" name="Straight Arrow Connector 5"/>
          <p:cNvCxnSpPr/>
          <p:nvPr/>
        </p:nvCxnSpPr>
        <p:spPr bwMode="auto">
          <a:xfrm flipV="1">
            <a:off x="2133600" y="4038600"/>
            <a:ext cx="2590800" cy="504855"/>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5" name="TextBox 4"/>
          <p:cNvSpPr txBox="1"/>
          <p:nvPr/>
        </p:nvSpPr>
        <p:spPr>
          <a:xfrm>
            <a:off x="1600200" y="4343400"/>
            <a:ext cx="542136" cy="400110"/>
          </a:xfrm>
          <a:prstGeom prst="rect">
            <a:avLst/>
          </a:prstGeom>
          <a:noFill/>
        </p:spPr>
        <p:txBody>
          <a:bodyPr wrap="none" rtlCol="0">
            <a:spAutoFit/>
          </a:bodyPr>
          <a:lstStyle/>
          <a:p>
            <a:r>
              <a:rPr lang="en-US" dirty="0"/>
              <a:t>AR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142" fill="hold"/>
                                        <p:tgtEl>
                                          <p:spTgt spid="1536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5366"/>
                </p:tgtEl>
              </p:cMediaNode>
            </p:video>
            <p:seq concurrent="1" nextAc="seek">
              <p:cTn id="8" restart="whenNotActive" fill="hold" evtFilter="cancelBubble" nodeType="interactiveSeq">
                <p:stCondLst>
                  <p:cond evt="onClick" delay="0">
                    <p:tgtEl>
                      <p:spTgt spid="1536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5366"/>
                                        </p:tgtEl>
                                      </p:cBhvr>
                                    </p:cmd>
                                  </p:childTnLst>
                                </p:cTn>
                              </p:par>
                            </p:childTnLst>
                          </p:cTn>
                        </p:par>
                      </p:childTnLst>
                    </p:cTn>
                  </p:par>
                </p:childTnLst>
              </p:cTn>
              <p:nextCondLst>
                <p:cond evt="onClick" delay="0">
                  <p:tgtEl>
                    <p:spTgt spid="1536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1524000" y="5534561"/>
            <a:ext cx="6019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kumimoji="0" lang="en-US" altLang="en-US" sz="1000" dirty="0">
                <a:solidFill>
                  <a:srgbClr val="000000"/>
                </a:solidFill>
              </a:rPr>
              <a:t>Doppler color LV outflow patterns. Flow in the LV outflow tract recorded from an apical approach (A) is blue (away from the transducer), while the same flow from a high parasternal position (B) is red (towards the transducer).</a:t>
            </a:r>
          </a:p>
          <a:p>
            <a:pPr eaLnBrk="1" hangingPunct="1"/>
            <a:endParaRPr kumimoji="0" lang="en-US" altLang="en-US" sz="1000" dirty="0">
              <a:solidFill>
                <a:srgbClr val="000000"/>
              </a:solidFill>
            </a:endParaRPr>
          </a:p>
          <a:p>
            <a:pPr eaLnBrk="1" hangingPunct="1"/>
            <a:r>
              <a:rPr kumimoji="0" lang="en-US" altLang="en-US" sz="1000" dirty="0">
                <a:solidFill>
                  <a:srgbClr val="000000"/>
                </a:solidFill>
              </a:rPr>
              <a:t>Normal Anatomy and Flow Patterns on Transthoracic Echocardiography</a:t>
            </a:r>
          </a:p>
          <a:p>
            <a:pPr eaLnBrk="1" hangingPunct="1"/>
            <a:r>
              <a:rPr kumimoji="0" lang="en-US" altLang="en-US" sz="1000" dirty="0">
                <a:solidFill>
                  <a:srgbClr val="000000"/>
                </a:solidFill>
              </a:rPr>
              <a:t>Otto, Catherine M., MD, Textbook of Clinical Echocardiography, 2, 31-64</a:t>
            </a:r>
          </a:p>
          <a:p>
            <a:pPr eaLnBrk="1" hangingPunct="1"/>
            <a:endParaRPr kumimoji="0" lang="en-US" altLang="en-US" sz="1000" dirty="0">
              <a:solidFill>
                <a:srgbClr val="000000"/>
              </a:solidFill>
            </a:endParaRPr>
          </a:p>
          <a:p>
            <a:pPr eaLnBrk="1" hangingPunct="1"/>
            <a:r>
              <a:rPr kumimoji="0" lang="en-US" altLang="en-US" sz="1000" dirty="0">
                <a:solidFill>
                  <a:srgbClr val="000000"/>
                </a:solidFill>
              </a:rPr>
              <a:t>Copyright ©  2013   Copyright © 2013, 2009, 2004, 2000, 1995 by Saunders, an imprint of Elsevier Inc.</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990600"/>
            <a:ext cx="8115300" cy="420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629400" y="304800"/>
            <a:ext cx="533400" cy="400110"/>
          </a:xfrm>
          <a:prstGeom prst="rect">
            <a:avLst/>
          </a:prstGeom>
          <a:noFill/>
        </p:spPr>
        <p:txBody>
          <a:bodyPr wrap="square" rtlCol="0">
            <a:spAutoFit/>
          </a:bodyPr>
          <a:lstStyle/>
          <a:p>
            <a:r>
              <a:rPr lang="en-US"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dirty="0"/>
              <a:t>Specialized Echocardiographic Modalities</a:t>
            </a:r>
          </a:p>
        </p:txBody>
      </p:sp>
      <p:sp>
        <p:nvSpPr>
          <p:cNvPr id="16387" name="Rectangle 3"/>
          <p:cNvSpPr>
            <a:spLocks noGrp="1" noChangeArrowheads="1"/>
          </p:cNvSpPr>
          <p:nvPr>
            <p:ph type="body" idx="1"/>
          </p:nvPr>
        </p:nvSpPr>
        <p:spPr>
          <a:xfrm>
            <a:off x="914400" y="1295400"/>
            <a:ext cx="7315200" cy="4343400"/>
          </a:xfrm>
        </p:spPr>
        <p:txBody>
          <a:bodyPr/>
          <a:lstStyle/>
          <a:p>
            <a:pPr>
              <a:lnSpc>
                <a:spcPct val="90000"/>
              </a:lnSpc>
              <a:buFont typeface="Monotype Sorts" pitchFamily="2" charset="2"/>
              <a:buNone/>
              <a:defRPr/>
            </a:pPr>
            <a:r>
              <a:rPr lang="en-US" sz="2400" dirty="0"/>
              <a:t>	Transesophageal echo</a:t>
            </a:r>
          </a:p>
          <a:p>
            <a:pPr lvl="1">
              <a:lnSpc>
                <a:spcPct val="90000"/>
              </a:lnSpc>
              <a:defRPr/>
            </a:pPr>
            <a:r>
              <a:rPr lang="en-US" sz="2200" dirty="0" err="1"/>
              <a:t>Intraoperative</a:t>
            </a:r>
            <a:r>
              <a:rPr lang="en-US" sz="2200" dirty="0"/>
              <a:t> echo</a:t>
            </a:r>
          </a:p>
          <a:p>
            <a:pPr>
              <a:lnSpc>
                <a:spcPct val="90000"/>
              </a:lnSpc>
              <a:defRPr/>
            </a:pPr>
            <a:r>
              <a:rPr lang="en-US" sz="2400" dirty="0" err="1"/>
              <a:t>Intracardiac</a:t>
            </a:r>
            <a:r>
              <a:rPr lang="en-US" sz="2400" dirty="0"/>
              <a:t> echocardiography</a:t>
            </a:r>
          </a:p>
          <a:p>
            <a:pPr>
              <a:lnSpc>
                <a:spcPct val="90000"/>
              </a:lnSpc>
              <a:defRPr/>
            </a:pPr>
            <a:r>
              <a:rPr lang="en-US" sz="2400" dirty="0"/>
              <a:t>Stress echo</a:t>
            </a:r>
          </a:p>
          <a:p>
            <a:pPr lvl="1">
              <a:lnSpc>
                <a:spcPct val="90000"/>
              </a:lnSpc>
              <a:defRPr/>
            </a:pPr>
            <a:r>
              <a:rPr lang="en-US" sz="2200" dirty="0"/>
              <a:t>Exercise stress</a:t>
            </a:r>
          </a:p>
          <a:p>
            <a:pPr lvl="1">
              <a:lnSpc>
                <a:spcPct val="90000"/>
              </a:lnSpc>
              <a:defRPr/>
            </a:pPr>
            <a:r>
              <a:rPr lang="en-US" sz="2200" dirty="0"/>
              <a:t>Pharmacologic stress (</a:t>
            </a:r>
            <a:r>
              <a:rPr lang="en-US" sz="2200" dirty="0" err="1"/>
              <a:t>Dobutamine</a:t>
            </a:r>
            <a:r>
              <a:rPr lang="en-US" sz="2200" dirty="0"/>
              <a:t>)</a:t>
            </a:r>
          </a:p>
          <a:p>
            <a:pPr>
              <a:lnSpc>
                <a:spcPct val="90000"/>
              </a:lnSpc>
              <a:defRPr/>
            </a:pPr>
            <a:r>
              <a:rPr lang="en-US" sz="2400" dirty="0"/>
              <a:t>Contrast Imaging</a:t>
            </a:r>
          </a:p>
          <a:p>
            <a:pPr>
              <a:lnSpc>
                <a:spcPct val="90000"/>
              </a:lnSpc>
              <a:defRPr/>
            </a:pPr>
            <a:r>
              <a:rPr lang="en-US" sz="2400" dirty="0"/>
              <a:t>Digital echocardiography</a:t>
            </a:r>
          </a:p>
          <a:p>
            <a:pPr>
              <a:lnSpc>
                <a:spcPct val="90000"/>
              </a:lnSpc>
              <a:defRPr/>
            </a:pPr>
            <a:r>
              <a:rPr lang="en-US" sz="2400" dirty="0"/>
              <a:t>3D/4D echo</a:t>
            </a:r>
          </a:p>
          <a:p>
            <a:pPr>
              <a:lnSpc>
                <a:spcPct val="90000"/>
              </a:lnSpc>
              <a:defRPr/>
            </a:pPr>
            <a:r>
              <a:rPr lang="en-US" sz="2400" dirty="0"/>
              <a:t>Tissue Doppler and strain imaging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762000" y="609600"/>
            <a:ext cx="7239000" cy="838200"/>
          </a:xfrm>
        </p:spPr>
        <p:txBody>
          <a:bodyPr/>
          <a:lstStyle/>
          <a:p>
            <a:r>
              <a:rPr lang="en-US" altLang="en-US" dirty="0"/>
              <a:t>Transesophageal Echo (TEE)**</a:t>
            </a:r>
          </a:p>
        </p:txBody>
      </p:sp>
      <p:pic>
        <p:nvPicPr>
          <p:cNvPr id="27651" name="Picture 3" descr="HP cartoon of TE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981200"/>
            <a:ext cx="5105400" cy="380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 Box 4"/>
          <p:cNvSpPr txBox="1">
            <a:spLocks noChangeArrowheads="1"/>
          </p:cNvSpPr>
          <p:nvPr/>
        </p:nvSpPr>
        <p:spPr bwMode="auto">
          <a:xfrm>
            <a:off x="5638800" y="1447800"/>
            <a:ext cx="3485568"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000">
                <a:solidFill>
                  <a:schemeClr val="tx1"/>
                </a:solidFill>
                <a:latin typeface="Arial" charset="0"/>
              </a:defRPr>
            </a:lvl1pPr>
            <a:lvl2pPr marL="742950" indent="-285750">
              <a:defRPr kumimoji="1" sz="2000">
                <a:solidFill>
                  <a:schemeClr val="tx1"/>
                </a:solidFill>
                <a:latin typeface="Arial" charset="0"/>
              </a:defRPr>
            </a:lvl2pPr>
            <a:lvl3pPr marL="1143000" indent="-228600">
              <a:defRPr kumimoji="1" sz="2000">
                <a:solidFill>
                  <a:schemeClr val="tx1"/>
                </a:solidFill>
                <a:latin typeface="Arial" charset="0"/>
              </a:defRPr>
            </a:lvl3pPr>
            <a:lvl4pPr marL="1600200" indent="-228600">
              <a:defRPr kumimoji="1" sz="2000">
                <a:solidFill>
                  <a:schemeClr val="tx1"/>
                </a:solidFill>
                <a:latin typeface="Arial" charset="0"/>
              </a:defRPr>
            </a:lvl4pPr>
            <a:lvl5pPr marL="2057400" indent="-228600">
              <a:defRPr kumimoji="1" sz="2000">
                <a:solidFill>
                  <a:schemeClr val="tx1"/>
                </a:solidFill>
                <a:latin typeface="Arial" charset="0"/>
              </a:defRPr>
            </a:lvl5pPr>
            <a:lvl6pPr marL="2514600" indent="-228600" eaLnBrk="0" fontAlgn="base" hangingPunct="0">
              <a:spcBef>
                <a:spcPct val="0"/>
              </a:spcBef>
              <a:spcAft>
                <a:spcPct val="0"/>
              </a:spcAft>
              <a:defRPr kumimoji="1" sz="2000">
                <a:solidFill>
                  <a:schemeClr val="tx1"/>
                </a:solidFill>
                <a:latin typeface="Arial" charset="0"/>
              </a:defRPr>
            </a:lvl6pPr>
            <a:lvl7pPr marL="2971800" indent="-228600" eaLnBrk="0" fontAlgn="base" hangingPunct="0">
              <a:spcBef>
                <a:spcPct val="0"/>
              </a:spcBef>
              <a:spcAft>
                <a:spcPct val="0"/>
              </a:spcAft>
              <a:defRPr kumimoji="1" sz="2000">
                <a:solidFill>
                  <a:schemeClr val="tx1"/>
                </a:solidFill>
                <a:latin typeface="Arial" charset="0"/>
              </a:defRPr>
            </a:lvl7pPr>
            <a:lvl8pPr marL="3429000" indent="-228600" eaLnBrk="0" fontAlgn="base" hangingPunct="0">
              <a:spcBef>
                <a:spcPct val="0"/>
              </a:spcBef>
              <a:spcAft>
                <a:spcPct val="0"/>
              </a:spcAft>
              <a:defRPr kumimoji="1" sz="2000">
                <a:solidFill>
                  <a:schemeClr val="tx1"/>
                </a:solidFill>
                <a:latin typeface="Arial" charset="0"/>
              </a:defRPr>
            </a:lvl8pPr>
            <a:lvl9pPr marL="3886200" indent="-228600" eaLnBrk="0" fontAlgn="base" hangingPunct="0">
              <a:spcBef>
                <a:spcPct val="0"/>
              </a:spcBef>
              <a:spcAft>
                <a:spcPct val="0"/>
              </a:spcAft>
              <a:defRPr kumimoji="1" sz="2000">
                <a:solidFill>
                  <a:schemeClr val="tx1"/>
                </a:solidFill>
                <a:latin typeface="Arial" charset="0"/>
              </a:defRPr>
            </a:lvl9pPr>
          </a:lstStyle>
          <a:p>
            <a:r>
              <a:rPr lang="en-US" altLang="en-US" dirty="0"/>
              <a:t>Useful in:</a:t>
            </a:r>
          </a:p>
          <a:p>
            <a:pPr marL="365760" lvl="1"/>
            <a:r>
              <a:rPr lang="en-US" altLang="en-US" sz="1800" dirty="0"/>
              <a:t>Cardiac source of emboli</a:t>
            </a:r>
          </a:p>
          <a:p>
            <a:pPr marL="365760" lvl="1"/>
            <a:r>
              <a:rPr lang="en-US" altLang="en-US" sz="1800" dirty="0"/>
              <a:t>Intraoperative TEE</a:t>
            </a:r>
          </a:p>
          <a:p>
            <a:pPr marL="365760" lvl="1"/>
            <a:r>
              <a:rPr lang="en-US" altLang="en-US" sz="1800" dirty="0"/>
              <a:t>Interventional TEE</a:t>
            </a:r>
          </a:p>
          <a:p>
            <a:pPr marL="365760" lvl="1"/>
            <a:r>
              <a:rPr lang="en-US" altLang="en-US" sz="1800" dirty="0"/>
              <a:t>  (i.e. ASD closure, TAVR)</a:t>
            </a:r>
          </a:p>
          <a:p>
            <a:pPr marL="365760" lvl="1"/>
            <a:r>
              <a:rPr lang="en-US" altLang="en-US" sz="1800" dirty="0"/>
              <a:t>Diseases of the aorta</a:t>
            </a:r>
          </a:p>
          <a:p>
            <a:pPr marL="365760" lvl="1"/>
            <a:r>
              <a:rPr lang="en-US" altLang="en-US" sz="1800" dirty="0"/>
              <a:t>Valve disease</a:t>
            </a:r>
          </a:p>
          <a:p>
            <a:pPr marL="365760" lvl="1"/>
            <a:r>
              <a:rPr lang="en-US" altLang="en-US" sz="1800" dirty="0"/>
              <a:t>Prosthetic valves</a:t>
            </a:r>
          </a:p>
          <a:p>
            <a:pPr marL="365760" lvl="1"/>
            <a:r>
              <a:rPr lang="en-US" altLang="en-US" sz="1800" dirty="0"/>
              <a:t>Congenital heart disease</a:t>
            </a:r>
          </a:p>
          <a:p>
            <a:pPr marL="365760" lvl="1"/>
            <a:r>
              <a:rPr lang="en-US" altLang="en-US" sz="1800" dirty="0"/>
              <a:t>Poor acoustic window</a:t>
            </a:r>
          </a:p>
          <a:p>
            <a:pPr marL="365760" lvl="1"/>
            <a:r>
              <a:rPr lang="en-US" altLang="en-US" sz="1800" dirty="0"/>
              <a:t>Critically ill/shock</a:t>
            </a:r>
          </a:p>
          <a:p>
            <a:pPr marL="365760" lvl="1"/>
            <a:r>
              <a:rPr lang="en-US" altLang="en-US" sz="1800" dirty="0"/>
              <a:t>Mechanical circulatory support</a:t>
            </a:r>
          </a:p>
          <a:p>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t>Atrial Septal Defect**</a:t>
            </a:r>
          </a:p>
        </p:txBody>
      </p:sp>
      <p:pic>
        <p:nvPicPr>
          <p:cNvPr id="17413" name="TEE of sec. ASD (2D).mpeg">
            <a:hlinkClick r:id="" action="ppaction://media"/>
          </p:cNvPr>
          <p:cNvPicPr>
            <a:picLocks noGrp="1" noChangeAspect="1" noChangeArrowheads="1"/>
          </p:cNvPicPr>
          <p:nvPr>
            <p:ph sz="half" idx="1"/>
            <a:videoFile r:link="rId2"/>
            <p:extLst>
              <p:ext uri="{DAA4B4D4-6D71-4841-9C94-3DE7FCFB9230}">
                <p14:media xmlns:p14="http://schemas.microsoft.com/office/powerpoint/2010/main" r:embed="rId1"/>
              </p:ext>
            </p:extLst>
          </p:nvPr>
        </p:nvPicPr>
        <p:blipFill>
          <a:blip r:embed="rId7">
            <a:extLst>
              <a:ext uri="{28A0092B-C50C-407E-A947-70E740481C1C}">
                <a14:useLocalDpi xmlns:a14="http://schemas.microsoft.com/office/drawing/2010/main" val="0"/>
              </a:ext>
            </a:extLst>
          </a:blip>
          <a:srcRect/>
          <a:stretch>
            <a:fillRect/>
          </a:stretch>
        </p:blipFill>
        <p:spPr>
          <a:xfrm>
            <a:off x="533400" y="1295400"/>
            <a:ext cx="4419600" cy="3498850"/>
          </a:xfrm>
        </p:spPr>
      </p:pic>
      <p:pic>
        <p:nvPicPr>
          <p:cNvPr id="17415" name="TEE of sec. ASD (color).mpeg">
            <a:hlinkClick r:id="" action="ppaction://media"/>
          </p:cNvPr>
          <p:cNvPicPr>
            <a:picLocks noGrp="1" noChangeAspect="1" noChangeArrowheads="1"/>
          </p:cNvPicPr>
          <p:nvPr>
            <p:ph sz="half" idx="2"/>
            <a:videoFile r:link="rId4"/>
            <p:extLst>
              <p:ext uri="{DAA4B4D4-6D71-4841-9C94-3DE7FCFB9230}">
                <p14:media xmlns:p14="http://schemas.microsoft.com/office/powerpoint/2010/main" r:embed="rId3"/>
              </p:ext>
            </p:extLst>
          </p:nvPr>
        </p:nvPicPr>
        <p:blipFill>
          <a:blip r:embed="rId8">
            <a:extLst>
              <a:ext uri="{28A0092B-C50C-407E-A947-70E740481C1C}">
                <a14:useLocalDpi xmlns:a14="http://schemas.microsoft.com/office/drawing/2010/main" val="0"/>
              </a:ext>
            </a:extLst>
          </a:blip>
          <a:srcRect/>
          <a:stretch>
            <a:fillRect/>
          </a:stretch>
        </p:blipFill>
        <p:spPr>
          <a:xfrm>
            <a:off x="4038600" y="2752725"/>
            <a:ext cx="4724400" cy="3740150"/>
          </a:xfrm>
        </p:spPr>
      </p:pic>
      <p:sp>
        <p:nvSpPr>
          <p:cNvPr id="2" name="TextBox 1"/>
          <p:cNvSpPr txBox="1"/>
          <p:nvPr/>
        </p:nvSpPr>
        <p:spPr>
          <a:xfrm>
            <a:off x="2590800" y="1781145"/>
            <a:ext cx="498855" cy="400110"/>
          </a:xfrm>
          <a:prstGeom prst="rect">
            <a:avLst/>
          </a:prstGeom>
          <a:noFill/>
        </p:spPr>
        <p:txBody>
          <a:bodyPr wrap="none" rtlCol="0">
            <a:spAutoFit/>
          </a:bodyPr>
          <a:lstStyle/>
          <a:p>
            <a:r>
              <a:rPr lang="en-US" dirty="0"/>
              <a:t>LA</a:t>
            </a:r>
          </a:p>
        </p:txBody>
      </p:sp>
      <p:sp>
        <p:nvSpPr>
          <p:cNvPr id="3" name="TextBox 2"/>
          <p:cNvSpPr txBox="1"/>
          <p:nvPr/>
        </p:nvSpPr>
        <p:spPr>
          <a:xfrm>
            <a:off x="2319732" y="2362200"/>
            <a:ext cx="542136" cy="400110"/>
          </a:xfrm>
          <a:prstGeom prst="rect">
            <a:avLst/>
          </a:prstGeom>
          <a:noFill/>
        </p:spPr>
        <p:txBody>
          <a:bodyPr wrap="none" rtlCol="0">
            <a:spAutoFit/>
          </a:bodyPr>
          <a:lstStyle/>
          <a:p>
            <a:r>
              <a:rPr lang="en-US" dirty="0"/>
              <a:t>RA</a:t>
            </a:r>
          </a:p>
        </p:txBody>
      </p:sp>
      <p:sp>
        <p:nvSpPr>
          <p:cNvPr id="4" name="TextBox 3"/>
          <p:cNvSpPr txBox="1"/>
          <p:nvPr/>
        </p:nvSpPr>
        <p:spPr>
          <a:xfrm>
            <a:off x="3124200" y="2771745"/>
            <a:ext cx="537519" cy="400110"/>
          </a:xfrm>
          <a:prstGeom prst="rect">
            <a:avLst/>
          </a:prstGeom>
          <a:noFill/>
        </p:spPr>
        <p:txBody>
          <a:bodyPr wrap="none" rtlCol="0">
            <a:spAutoFit/>
          </a:bodyPr>
          <a:lstStyle/>
          <a:p>
            <a:r>
              <a:rPr lang="en-US" dirty="0"/>
              <a:t>RV</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66" fill="hold"/>
                                        <p:tgtEl>
                                          <p:spTgt spid="17413"/>
                                        </p:tgtEl>
                                      </p:cBhvr>
                                    </p:cmd>
                                  </p:childTnLst>
                                </p:cTn>
                              </p:par>
                            </p:childTnLst>
                          </p:cTn>
                        </p:par>
                        <p:par>
                          <p:cTn id="7" fill="hold" nodeType="afterGroup">
                            <p:stCondLst>
                              <p:cond delay="666"/>
                            </p:stCondLst>
                            <p:childTnLst>
                              <p:par>
                                <p:cTn id="8" presetID="1" presetClass="mediacall" presetSubtype="0" fill="hold" nodeType="afterEffect">
                                  <p:stCondLst>
                                    <p:cond delay="0"/>
                                  </p:stCondLst>
                                  <p:childTnLst>
                                    <p:cmd type="call" cmd="playFrom(0.0)">
                                      <p:cBhvr>
                                        <p:cTn id="9" dur="785" fill="hold"/>
                                        <p:tgtEl>
                                          <p:spTgt spid="174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hold" display="0">
                  <p:stCondLst>
                    <p:cond delay="indefinite"/>
                  </p:stCondLst>
                  <p:endCondLst>
                    <p:cond evt="onNext" delay="0">
                      <p:tgtEl>
                        <p:sldTgt/>
                      </p:tgtEl>
                    </p:cond>
                    <p:cond evt="onPrev" delay="0">
                      <p:tgtEl>
                        <p:sldTgt/>
                      </p:tgtEl>
                    </p:cond>
                  </p:endCondLst>
                </p:cTn>
                <p:tgtEl>
                  <p:spTgt spid="17413"/>
                </p:tgtEl>
              </p:cMediaNode>
            </p:video>
            <p:seq concurrent="1" nextAc="seek">
              <p:cTn id="11" restart="whenNotActive" fill="hold" evtFilter="cancelBubble" nodeType="interactiveSeq">
                <p:stCondLst>
                  <p:cond evt="onClick" delay="0">
                    <p:tgtEl>
                      <p:spTgt spid="17413"/>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17413"/>
                                        </p:tgtEl>
                                      </p:cBhvr>
                                    </p:cmd>
                                  </p:childTnLst>
                                </p:cTn>
                              </p:par>
                            </p:childTnLst>
                          </p:cTn>
                        </p:par>
                      </p:childTnLst>
                    </p:cTn>
                  </p:par>
                </p:childTnLst>
              </p:cTn>
              <p:nextCondLst>
                <p:cond evt="onClick" delay="0">
                  <p:tgtEl>
                    <p:spTgt spid="17413"/>
                  </p:tgtEl>
                </p:cond>
              </p:nextCondLst>
            </p:seq>
            <p:video>
              <p:cMediaNode>
                <p:cTn id="16" repeatCount="indefinite" fill="hold" display="0">
                  <p:stCondLst>
                    <p:cond delay="indefinite"/>
                  </p:stCondLst>
                  <p:endCondLst>
                    <p:cond evt="onNext" delay="0">
                      <p:tgtEl>
                        <p:sldTgt/>
                      </p:tgtEl>
                    </p:cond>
                    <p:cond evt="onPrev" delay="0">
                      <p:tgtEl>
                        <p:sldTgt/>
                      </p:tgtEl>
                    </p:cond>
                  </p:endCondLst>
                </p:cTn>
                <p:tgtEl>
                  <p:spTgt spid="17415"/>
                </p:tgtEl>
              </p:cMediaNode>
            </p:video>
            <p:seq concurrent="1" nextAc="seek">
              <p:cTn id="17" restart="whenNotActive" fill="hold" evtFilter="cancelBubble" nodeType="interactiveSeq">
                <p:stCondLst>
                  <p:cond evt="onClick" delay="0">
                    <p:tgtEl>
                      <p:spTgt spid="17415"/>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2" presetClass="mediacall" presetSubtype="0" fill="hold" nodeType="clickEffect">
                                  <p:stCondLst>
                                    <p:cond delay="0"/>
                                  </p:stCondLst>
                                  <p:childTnLst>
                                    <p:cmd type="call" cmd="togglePause">
                                      <p:cBhvr>
                                        <p:cTn id="21" dur="1" fill="hold"/>
                                        <p:tgtEl>
                                          <p:spTgt spid="17415"/>
                                        </p:tgtEl>
                                      </p:cBhvr>
                                    </p:cmd>
                                  </p:childTnLst>
                                </p:cTn>
                              </p:par>
                            </p:childTnLst>
                          </p:cTn>
                        </p:par>
                      </p:childTnLst>
                    </p:cTn>
                  </p:par>
                </p:childTnLst>
              </p:cTn>
              <p:nextCondLst>
                <p:cond evt="onClick" delay="0">
                  <p:tgtEl>
                    <p:spTgt spid="1741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title"/>
          </p:nvPr>
        </p:nvSpPr>
        <p:spPr/>
        <p:txBody>
          <a:bodyPr/>
          <a:lstStyle/>
          <a:p>
            <a:r>
              <a:rPr lang="en-US" altLang="en-US" dirty="0"/>
              <a:t>Aortic Dissection**</a:t>
            </a:r>
          </a:p>
        </p:txBody>
      </p:sp>
      <p:pic>
        <p:nvPicPr>
          <p:cNvPr id="20484" name="AOD TEE Ao root 120 deg.mpeg">
            <a:hlinkClick r:id="" action="ppaction://media"/>
          </p:cNvPr>
          <p:cNvPicPr>
            <a:picLocks noGrp="1" noChangeAspect="1" noChangeArrowheads="1"/>
          </p:cNvPicPr>
          <p:nvPr>
            <p:ph idx="1"/>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a:xfrm>
            <a:off x="1143000" y="1447800"/>
            <a:ext cx="6934200" cy="5200650"/>
          </a:xfrm>
        </p:spPr>
      </p:pic>
      <p:sp>
        <p:nvSpPr>
          <p:cNvPr id="2" name="TextBox 1"/>
          <p:cNvSpPr txBox="1"/>
          <p:nvPr/>
        </p:nvSpPr>
        <p:spPr>
          <a:xfrm>
            <a:off x="5105400" y="3200400"/>
            <a:ext cx="498855" cy="400110"/>
          </a:xfrm>
          <a:prstGeom prst="rect">
            <a:avLst/>
          </a:prstGeom>
          <a:noFill/>
        </p:spPr>
        <p:txBody>
          <a:bodyPr wrap="none" rtlCol="0">
            <a:spAutoFit/>
          </a:bodyPr>
          <a:lstStyle/>
          <a:p>
            <a:r>
              <a:rPr lang="en-US" dirty="0" err="1"/>
              <a:t>Ao</a:t>
            </a:r>
            <a:endParaRPr lang="en-US" dirty="0"/>
          </a:p>
        </p:txBody>
      </p:sp>
      <p:sp>
        <p:nvSpPr>
          <p:cNvPr id="3" name="TextBox 2"/>
          <p:cNvSpPr txBox="1"/>
          <p:nvPr/>
        </p:nvSpPr>
        <p:spPr>
          <a:xfrm>
            <a:off x="4191000" y="2438400"/>
            <a:ext cx="498855" cy="400110"/>
          </a:xfrm>
          <a:prstGeom prst="rect">
            <a:avLst/>
          </a:prstGeom>
          <a:noFill/>
        </p:spPr>
        <p:txBody>
          <a:bodyPr wrap="none" rtlCol="0">
            <a:spAutoFit/>
          </a:bodyPr>
          <a:lstStyle/>
          <a:p>
            <a:r>
              <a:rPr lang="en-US" dirty="0"/>
              <a:t>LA</a:t>
            </a:r>
          </a:p>
        </p:txBody>
      </p:sp>
      <p:sp>
        <p:nvSpPr>
          <p:cNvPr id="4" name="TextBox 3"/>
          <p:cNvSpPr txBox="1"/>
          <p:nvPr/>
        </p:nvSpPr>
        <p:spPr>
          <a:xfrm>
            <a:off x="3587905" y="3200400"/>
            <a:ext cx="508665" cy="400110"/>
          </a:xfrm>
          <a:prstGeom prst="rect">
            <a:avLst/>
          </a:prstGeom>
          <a:noFill/>
        </p:spPr>
        <p:txBody>
          <a:bodyPr wrap="none" rtlCol="0">
            <a:spAutoFit/>
          </a:bodyPr>
          <a:lstStyle/>
          <a:p>
            <a:r>
              <a:rPr lang="en-US" dirty="0"/>
              <a:t>AV</a:t>
            </a:r>
          </a:p>
        </p:txBody>
      </p:sp>
      <p:cxnSp>
        <p:nvCxnSpPr>
          <p:cNvPr id="6" name="Straight Arrow Connector 5"/>
          <p:cNvCxnSpPr/>
          <p:nvPr/>
        </p:nvCxnSpPr>
        <p:spPr bwMode="auto">
          <a:xfrm flipH="1" flipV="1">
            <a:off x="4689855" y="3733800"/>
            <a:ext cx="263145" cy="121920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7" name="TextBox 6"/>
          <p:cNvSpPr txBox="1"/>
          <p:nvPr/>
        </p:nvSpPr>
        <p:spPr>
          <a:xfrm>
            <a:off x="6781800" y="3200400"/>
            <a:ext cx="798617" cy="400110"/>
          </a:xfrm>
          <a:prstGeom prst="rect">
            <a:avLst/>
          </a:prstGeom>
          <a:noFill/>
        </p:spPr>
        <p:txBody>
          <a:bodyPr wrap="none" rtlCol="0">
            <a:spAutoFit/>
          </a:bodyPr>
          <a:lstStyle/>
          <a:p>
            <a:r>
              <a:rPr lang="en-US" dirty="0"/>
              <a:t>Head</a:t>
            </a:r>
          </a:p>
        </p:txBody>
      </p:sp>
      <p:sp>
        <p:nvSpPr>
          <p:cNvPr id="8" name="TextBox 7"/>
          <p:cNvSpPr txBox="1"/>
          <p:nvPr/>
        </p:nvSpPr>
        <p:spPr>
          <a:xfrm>
            <a:off x="1676400" y="3400455"/>
            <a:ext cx="697627" cy="400110"/>
          </a:xfrm>
          <a:prstGeom prst="rect">
            <a:avLst/>
          </a:prstGeom>
          <a:noFill/>
        </p:spPr>
        <p:txBody>
          <a:bodyPr wrap="none" rtlCol="0">
            <a:spAutoFit/>
          </a:bodyPr>
          <a:lstStyle/>
          <a:p>
            <a:r>
              <a:rPr lang="en-US" dirty="0"/>
              <a:t>Feet</a:t>
            </a:r>
          </a:p>
        </p:txBody>
      </p:sp>
      <p:sp>
        <p:nvSpPr>
          <p:cNvPr id="9" name="TextBox 8"/>
          <p:cNvSpPr txBox="1"/>
          <p:nvPr/>
        </p:nvSpPr>
        <p:spPr>
          <a:xfrm>
            <a:off x="3429000" y="4191000"/>
            <a:ext cx="537519" cy="400110"/>
          </a:xfrm>
          <a:prstGeom prst="rect">
            <a:avLst/>
          </a:prstGeom>
          <a:noFill/>
        </p:spPr>
        <p:txBody>
          <a:bodyPr wrap="none" rtlCol="0">
            <a:spAutoFit/>
          </a:bodyPr>
          <a:lstStyle/>
          <a:p>
            <a:r>
              <a:rPr lang="en-US" dirty="0"/>
              <a:t>RV</a:t>
            </a:r>
          </a:p>
        </p:txBody>
      </p:sp>
      <p:sp>
        <p:nvSpPr>
          <p:cNvPr id="10" name="TextBox 9"/>
          <p:cNvSpPr txBox="1"/>
          <p:nvPr/>
        </p:nvSpPr>
        <p:spPr>
          <a:xfrm>
            <a:off x="4096570" y="5410200"/>
            <a:ext cx="854721" cy="400110"/>
          </a:xfrm>
          <a:prstGeom prst="rect">
            <a:avLst/>
          </a:prstGeom>
          <a:noFill/>
        </p:spPr>
        <p:txBody>
          <a:bodyPr wrap="none" rtlCol="0">
            <a:spAutoFit/>
          </a:bodyPr>
          <a:lstStyle/>
          <a:p>
            <a:r>
              <a:rPr lang="en-US" dirty="0"/>
              <a:t>Chest</a:t>
            </a:r>
          </a:p>
        </p:txBody>
      </p:sp>
      <p:sp>
        <p:nvSpPr>
          <p:cNvPr id="11" name="TextBox 10"/>
          <p:cNvSpPr txBox="1"/>
          <p:nvPr/>
        </p:nvSpPr>
        <p:spPr>
          <a:xfrm>
            <a:off x="3934520" y="1447800"/>
            <a:ext cx="755335" cy="400110"/>
          </a:xfrm>
          <a:prstGeom prst="rect">
            <a:avLst/>
          </a:prstGeom>
          <a:noFill/>
        </p:spPr>
        <p:txBody>
          <a:bodyPr wrap="none" rtlCol="0">
            <a:spAutoFit/>
          </a:bodyPr>
          <a:lstStyle/>
          <a:p>
            <a:r>
              <a:rPr lang="en-US" dirty="0"/>
              <a:t>Back</a:t>
            </a:r>
          </a:p>
        </p:txBody>
      </p:sp>
      <p:sp>
        <p:nvSpPr>
          <p:cNvPr id="12" name="TextBox 11"/>
          <p:cNvSpPr txBox="1"/>
          <p:nvPr/>
        </p:nvSpPr>
        <p:spPr>
          <a:xfrm>
            <a:off x="4913754" y="4820353"/>
            <a:ext cx="1853392" cy="400110"/>
          </a:xfrm>
          <a:prstGeom prst="rect">
            <a:avLst/>
          </a:prstGeom>
          <a:noFill/>
        </p:spPr>
        <p:txBody>
          <a:bodyPr wrap="none" rtlCol="0">
            <a:spAutoFit/>
          </a:bodyPr>
          <a:lstStyle/>
          <a:p>
            <a:r>
              <a:rPr lang="en-US" dirty="0"/>
              <a:t>Dissection flap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966" fill="hold"/>
                                        <p:tgtEl>
                                          <p:spTgt spid="204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0484"/>
                </p:tgtEl>
              </p:cMediaNode>
            </p:video>
            <p:seq concurrent="1" nextAc="seek">
              <p:cTn id="8" restart="whenNotActive" fill="hold" evtFilter="cancelBubble" nodeType="interactiveSeq">
                <p:stCondLst>
                  <p:cond evt="onClick" delay="0">
                    <p:tgtEl>
                      <p:spTgt spid="2048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0484"/>
                                        </p:tgtEl>
                                      </p:cBhvr>
                                    </p:cmd>
                                  </p:childTnLst>
                                </p:cTn>
                              </p:par>
                            </p:childTnLst>
                          </p:cTn>
                        </p:par>
                      </p:childTnLst>
                    </p:cTn>
                  </p:par>
                </p:childTnLst>
              </p:cTn>
              <p:nextCondLst>
                <p:cond evt="onClick" delay="0">
                  <p:tgtEl>
                    <p:spTgt spid="2048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a:t>Stress Echocardiography</a:t>
            </a:r>
          </a:p>
        </p:txBody>
      </p:sp>
      <p:sp>
        <p:nvSpPr>
          <p:cNvPr id="26627" name="Rectangle 3"/>
          <p:cNvSpPr>
            <a:spLocks noGrp="1" noChangeArrowheads="1"/>
          </p:cNvSpPr>
          <p:nvPr>
            <p:ph type="body" idx="1"/>
          </p:nvPr>
        </p:nvSpPr>
        <p:spPr>
          <a:xfrm>
            <a:off x="838200" y="1219200"/>
            <a:ext cx="7315200" cy="5029200"/>
          </a:xfrm>
        </p:spPr>
        <p:txBody>
          <a:bodyPr/>
          <a:lstStyle/>
          <a:p>
            <a:pPr>
              <a:defRPr/>
            </a:pPr>
            <a:r>
              <a:rPr lang="en-US" sz="2400" dirty="0"/>
              <a:t>Mode of stress</a:t>
            </a:r>
          </a:p>
          <a:p>
            <a:pPr lvl="1">
              <a:defRPr/>
            </a:pPr>
            <a:r>
              <a:rPr lang="en-US" sz="2200" dirty="0"/>
              <a:t>Exercise – 60-65% of tests</a:t>
            </a:r>
          </a:p>
          <a:p>
            <a:pPr lvl="1">
              <a:defRPr/>
            </a:pPr>
            <a:r>
              <a:rPr lang="en-US" sz="2200" dirty="0" err="1"/>
              <a:t>Dobutamine</a:t>
            </a:r>
            <a:r>
              <a:rPr lang="en-US" sz="2200" dirty="0"/>
              <a:t> – 35-40% of tests</a:t>
            </a:r>
          </a:p>
          <a:p>
            <a:pPr>
              <a:defRPr/>
            </a:pPr>
            <a:r>
              <a:rPr lang="en-US" sz="2400" dirty="0"/>
              <a:t>Ischemia detection</a:t>
            </a:r>
          </a:p>
          <a:p>
            <a:pPr lvl="1">
              <a:defRPr/>
            </a:pPr>
            <a:r>
              <a:rPr lang="en-US" sz="2200" dirty="0"/>
              <a:t>Decline in regional wall motion with stress</a:t>
            </a:r>
          </a:p>
          <a:p>
            <a:pPr>
              <a:defRPr/>
            </a:pPr>
            <a:r>
              <a:rPr lang="en-US" sz="2400" dirty="0"/>
              <a:t>Infarction – wall motion abnormality at rest</a:t>
            </a:r>
          </a:p>
          <a:p>
            <a:pPr>
              <a:defRPr/>
            </a:pPr>
            <a:r>
              <a:rPr lang="en-US" sz="2400" dirty="0"/>
              <a:t>Alternative modality is radionuclide stress imaging</a:t>
            </a:r>
          </a:p>
          <a:p>
            <a:pPr lvl="1">
              <a:defRPr/>
            </a:pPr>
            <a:r>
              <a:rPr lang="en-US" sz="2200" dirty="0"/>
              <a:t>Echo sensitivity 80-85% (nuclear 80-85%)</a:t>
            </a:r>
          </a:p>
          <a:p>
            <a:pPr lvl="1">
              <a:defRPr/>
            </a:pPr>
            <a:r>
              <a:rPr lang="en-US" sz="2200" dirty="0"/>
              <a:t>Echo specificity 85-90% (nuclear 80-85%) </a:t>
            </a:r>
          </a:p>
          <a:p>
            <a:pPr lvl="1">
              <a:defRPr/>
            </a:pPr>
            <a:r>
              <a:rPr lang="en-US" sz="2200" dirty="0"/>
              <a:t>Duration of SE/DSE 30-60 minutes (nuclear 2-6h)</a:t>
            </a:r>
          </a:p>
          <a:p>
            <a:pPr lvl="1">
              <a:defRPr/>
            </a:pPr>
            <a:r>
              <a:rPr lang="en-US" sz="2200" dirty="0"/>
              <a:t>Both methods commonly used, “equivalent”</a:t>
            </a:r>
          </a:p>
          <a:p>
            <a:pPr lvl="1">
              <a:defRPr/>
            </a:pPr>
            <a:r>
              <a:rPr lang="en-US" sz="2200" dirty="0"/>
              <a:t>Stress echo involves no radiation exposure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dirty="0"/>
              <a:t>Echo/Ultrasound Contrast Agents</a:t>
            </a:r>
          </a:p>
        </p:txBody>
      </p:sp>
      <p:sp>
        <p:nvSpPr>
          <p:cNvPr id="22531" name="Rectangle 3"/>
          <p:cNvSpPr>
            <a:spLocks noGrp="1" noChangeArrowheads="1"/>
          </p:cNvSpPr>
          <p:nvPr>
            <p:ph type="body" idx="1"/>
          </p:nvPr>
        </p:nvSpPr>
        <p:spPr/>
        <p:txBody>
          <a:bodyPr/>
          <a:lstStyle/>
          <a:p>
            <a:pPr>
              <a:defRPr/>
            </a:pPr>
            <a:r>
              <a:rPr lang="en-US" dirty="0"/>
              <a:t>5-8+ Millions of </a:t>
            </a:r>
            <a:r>
              <a:rPr lang="en-US" dirty="0" err="1"/>
              <a:t>microbubbles</a:t>
            </a:r>
            <a:r>
              <a:rPr lang="en-US" dirty="0"/>
              <a:t>/ml</a:t>
            </a:r>
          </a:p>
          <a:p>
            <a:pPr lvl="1">
              <a:defRPr/>
            </a:pPr>
            <a:r>
              <a:rPr lang="en-US" dirty="0"/>
              <a:t>Pass through capillary bed</a:t>
            </a:r>
          </a:p>
          <a:p>
            <a:pPr lvl="1">
              <a:defRPr/>
            </a:pPr>
            <a:r>
              <a:rPr lang="en-US" dirty="0"/>
              <a:t>Given IV, </a:t>
            </a:r>
            <a:r>
              <a:rPr lang="en-US" dirty="0" err="1"/>
              <a:t>opacifies</a:t>
            </a:r>
            <a:r>
              <a:rPr lang="en-US" dirty="0"/>
              <a:t> left ventricle</a:t>
            </a:r>
          </a:p>
          <a:p>
            <a:pPr>
              <a:defRPr/>
            </a:pPr>
            <a:r>
              <a:rPr lang="en-US" dirty="0"/>
              <a:t>Contain a heavy gas</a:t>
            </a:r>
          </a:p>
          <a:p>
            <a:pPr lvl="1">
              <a:defRPr/>
            </a:pPr>
            <a:r>
              <a:rPr lang="en-US" dirty="0" err="1"/>
              <a:t>Octafluoropropane</a:t>
            </a:r>
            <a:endParaRPr lang="en-US" dirty="0"/>
          </a:p>
          <a:p>
            <a:pPr>
              <a:defRPr/>
            </a:pPr>
            <a:r>
              <a:rPr lang="en-US" dirty="0"/>
              <a:t>Gives strong first harmonic echo, i.e.:</a:t>
            </a:r>
          </a:p>
          <a:p>
            <a:pPr lvl="1">
              <a:defRPr/>
            </a:pPr>
            <a:r>
              <a:rPr lang="en-US" dirty="0"/>
              <a:t>-Transducer frequency 1.75 MHz</a:t>
            </a:r>
          </a:p>
          <a:p>
            <a:pPr lvl="1">
              <a:defRPr/>
            </a:pPr>
            <a:r>
              <a:rPr lang="en-US" dirty="0"/>
              <a:t>-Received frequency 3.5MHz</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t>
            </a:r>
          </a:p>
        </p:txBody>
      </p:sp>
      <p:sp>
        <p:nvSpPr>
          <p:cNvPr id="3" name="Content Placeholder 2"/>
          <p:cNvSpPr>
            <a:spLocks noGrp="1"/>
          </p:cNvSpPr>
          <p:nvPr>
            <p:ph idx="1"/>
          </p:nvPr>
        </p:nvSpPr>
        <p:spPr>
          <a:xfrm>
            <a:off x="914400" y="1676400"/>
            <a:ext cx="7467600" cy="3962400"/>
          </a:xfrm>
        </p:spPr>
        <p:txBody>
          <a:bodyPr/>
          <a:lstStyle/>
          <a:p>
            <a:r>
              <a:rPr lang="en-US" dirty="0"/>
              <a:t>1. Watch to learn.  All those letters and arrows are added for your benefit, readers don’t get such.)</a:t>
            </a:r>
          </a:p>
          <a:p>
            <a:r>
              <a:rPr lang="en-US" dirty="0"/>
              <a:t>2. YOU WILL NOT BE ASKED TO READ ECHOCARDIOGRAMS INDEPENDENTLY! REALLY.  HONEST.</a:t>
            </a:r>
          </a:p>
          <a:p>
            <a:r>
              <a:rPr lang="en-US" dirty="0"/>
              <a:t>3. No </a:t>
            </a:r>
            <a:r>
              <a:rPr lang="en-US" dirty="0" err="1"/>
              <a:t>foolin</a:t>
            </a:r>
            <a:r>
              <a:rPr lang="en-US" dirty="0"/>
              <a:t>’…..</a:t>
            </a:r>
          </a:p>
        </p:txBody>
      </p:sp>
    </p:spTree>
    <p:extLst>
      <p:ext uri="{BB962C8B-B14F-4D97-AF65-F5344CB8AC3E}">
        <p14:creationId xmlns:p14="http://schemas.microsoft.com/office/powerpoint/2010/main" val="3965588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z="3200" dirty="0"/>
              <a:t>Contrast Enhanced Dobutamine Stress Echo**</a:t>
            </a:r>
          </a:p>
        </p:txBody>
      </p:sp>
      <p:pic>
        <p:nvPicPr>
          <p:cNvPr id="21508" name="Nl DSE Contrast.mpeg">
            <a:hlinkClick r:id="" action="ppaction://media"/>
          </p:cNvPr>
          <p:cNvPicPr>
            <a:picLocks noGrp="1" noChangeAspect="1" noChangeArrowheads="1"/>
          </p:cNvPicPr>
          <p:nvPr>
            <p:ph idx="1"/>
            <a:videoFile r:link="rId2"/>
            <p:extLst>
              <p:ext uri="{DAA4B4D4-6D71-4841-9C94-3DE7FCFB9230}">
                <p14:media xmlns:p14="http://schemas.microsoft.com/office/powerpoint/2010/main" r:embed="rId1"/>
              </p:ext>
            </p:extLst>
          </p:nvPr>
        </p:nvPicPr>
        <p:blipFill>
          <a:blip r:embed="rId5">
            <a:extLst>
              <a:ext uri="{28A0092B-C50C-407E-A947-70E740481C1C}">
                <a14:useLocalDpi xmlns:a14="http://schemas.microsoft.com/office/drawing/2010/main" val="0"/>
              </a:ext>
            </a:extLst>
          </a:blip>
          <a:srcRect/>
          <a:stretch>
            <a:fillRect/>
          </a:stretch>
        </p:blipFill>
        <p:spPr>
          <a:xfrm>
            <a:off x="1219200" y="1295400"/>
            <a:ext cx="6705600" cy="5308600"/>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818" fill="hold"/>
                                        <p:tgtEl>
                                          <p:spTgt spid="2150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21508"/>
                </p:tgtEl>
              </p:cMediaNode>
            </p:video>
            <p:seq concurrent="1" nextAc="seek">
              <p:cTn id="8" restart="whenNotActive" fill="hold" evtFilter="cancelBubble" nodeType="interactiveSeq">
                <p:stCondLst>
                  <p:cond evt="onClick" delay="0">
                    <p:tgtEl>
                      <p:spTgt spid="21508"/>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1508"/>
                                        </p:tgtEl>
                                      </p:cBhvr>
                                    </p:cmd>
                                  </p:childTnLst>
                                </p:cTn>
                              </p:par>
                            </p:childTnLst>
                          </p:cTn>
                        </p:par>
                      </p:childTnLst>
                    </p:cTn>
                  </p:par>
                </p:childTnLst>
              </p:cTn>
              <p:nextCondLst>
                <p:cond evt="onClick" delay="0">
                  <p:tgtEl>
                    <p:spTgt spid="21508"/>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14400" y="228600"/>
            <a:ext cx="7239000" cy="838200"/>
          </a:xfrm>
        </p:spPr>
        <p:txBody>
          <a:bodyPr/>
          <a:lstStyle/>
          <a:p>
            <a:r>
              <a:rPr lang="en-US" altLang="en-US" dirty="0"/>
              <a:t>Digital Echocardiography**</a:t>
            </a:r>
          </a:p>
        </p:txBody>
      </p:sp>
      <p:sp>
        <p:nvSpPr>
          <p:cNvPr id="24579" name="Rectangle 3"/>
          <p:cNvSpPr>
            <a:spLocks noGrp="1" noChangeArrowheads="1"/>
          </p:cNvSpPr>
          <p:nvPr>
            <p:ph type="body" idx="1"/>
          </p:nvPr>
        </p:nvSpPr>
        <p:spPr>
          <a:xfrm>
            <a:off x="533400" y="1066800"/>
            <a:ext cx="7924800" cy="4800600"/>
          </a:xfrm>
        </p:spPr>
        <p:txBody>
          <a:bodyPr/>
          <a:lstStyle/>
          <a:p>
            <a:pPr>
              <a:defRPr/>
            </a:pPr>
            <a:r>
              <a:rPr lang="en-US" sz="2400" dirty="0"/>
              <a:t>Growth of echo follows growth of PC’s</a:t>
            </a:r>
          </a:p>
          <a:p>
            <a:pPr>
              <a:defRPr/>
            </a:pPr>
            <a:r>
              <a:rPr lang="en-US" sz="2400" dirty="0"/>
              <a:t>Now studies handled digitally:</a:t>
            </a:r>
          </a:p>
          <a:p>
            <a:pPr lvl="1">
              <a:defRPr/>
            </a:pPr>
            <a:r>
              <a:rPr lang="en-US" sz="2200" dirty="0"/>
              <a:t>Recording</a:t>
            </a:r>
          </a:p>
          <a:p>
            <a:pPr lvl="1">
              <a:defRPr/>
            </a:pPr>
            <a:r>
              <a:rPr lang="en-US" sz="2200" dirty="0"/>
              <a:t>Measurement and analysis</a:t>
            </a:r>
          </a:p>
          <a:p>
            <a:pPr lvl="1">
              <a:defRPr/>
            </a:pPr>
            <a:r>
              <a:rPr lang="en-US" sz="2200" dirty="0"/>
              <a:t>Report generation</a:t>
            </a:r>
          </a:p>
          <a:p>
            <a:pPr lvl="1">
              <a:defRPr/>
            </a:pPr>
            <a:r>
              <a:rPr lang="en-US" sz="2200" dirty="0"/>
              <a:t>Uploads reports into hospital information system</a:t>
            </a:r>
          </a:p>
          <a:p>
            <a:pPr lvl="1">
              <a:defRPr/>
            </a:pPr>
            <a:r>
              <a:rPr lang="en-US" sz="2200" dirty="0"/>
              <a:t>Image storage and retrieval</a:t>
            </a:r>
          </a:p>
          <a:p>
            <a:pPr>
              <a:defRPr/>
            </a:pPr>
            <a:r>
              <a:rPr lang="en-US" sz="2400" dirty="0"/>
              <a:t>Multi-Tb server</a:t>
            </a:r>
          </a:p>
          <a:p>
            <a:pPr>
              <a:defRPr/>
            </a:pPr>
            <a:r>
              <a:rPr lang="en-US" sz="2400" dirty="0"/>
              <a:t>Institutional server farm for deep storage</a:t>
            </a:r>
          </a:p>
          <a:p>
            <a:pPr>
              <a:defRPr/>
            </a:pPr>
            <a:r>
              <a:rPr lang="en-US" sz="2400" dirty="0"/>
              <a:t>Linked to hospital PACS system, Centricity</a:t>
            </a:r>
          </a:p>
          <a:p>
            <a:pPr>
              <a:defRPr/>
            </a:pPr>
            <a:r>
              <a:rPr lang="en-US" sz="2400" dirty="0"/>
              <a:t>Images viewable on any public workstation</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Summary**</a:t>
            </a:r>
          </a:p>
        </p:txBody>
      </p:sp>
      <p:sp>
        <p:nvSpPr>
          <p:cNvPr id="3" name="Content Placeholder 2"/>
          <p:cNvSpPr>
            <a:spLocks noGrp="1"/>
          </p:cNvSpPr>
          <p:nvPr>
            <p:ph idx="1"/>
          </p:nvPr>
        </p:nvSpPr>
        <p:spPr>
          <a:xfrm>
            <a:off x="914400" y="1219200"/>
            <a:ext cx="7315200" cy="5029200"/>
          </a:xfrm>
        </p:spPr>
        <p:txBody>
          <a:bodyPr/>
          <a:lstStyle/>
          <a:p>
            <a:pPr>
              <a:defRPr/>
            </a:pPr>
            <a:r>
              <a:rPr lang="en-US" sz="2400" dirty="0"/>
              <a:t>Echocardiography with Doppler</a:t>
            </a:r>
          </a:p>
          <a:p>
            <a:pPr>
              <a:defRPr/>
            </a:pPr>
            <a:r>
              <a:rPr lang="en-US" sz="2400" dirty="0"/>
              <a:t>Useful, safe </a:t>
            </a:r>
            <a:r>
              <a:rPr lang="en-US" sz="2400" u="sng" dirty="0"/>
              <a:t>and</a:t>
            </a:r>
            <a:r>
              <a:rPr lang="en-US" sz="2400" dirty="0"/>
              <a:t> highly utilized in virtually all 	cardiac conditions:</a:t>
            </a:r>
          </a:p>
          <a:p>
            <a:pPr lvl="1">
              <a:defRPr/>
            </a:pPr>
            <a:r>
              <a:rPr lang="en-US" sz="1800" dirty="0"/>
              <a:t>Valve Disease</a:t>
            </a:r>
          </a:p>
          <a:p>
            <a:pPr lvl="1">
              <a:defRPr/>
            </a:pPr>
            <a:r>
              <a:rPr lang="en-US" sz="1800" dirty="0"/>
              <a:t>Coronary disease</a:t>
            </a:r>
          </a:p>
          <a:p>
            <a:pPr lvl="1">
              <a:defRPr/>
            </a:pPr>
            <a:r>
              <a:rPr lang="en-US" sz="1800" dirty="0"/>
              <a:t>Hypertension</a:t>
            </a:r>
          </a:p>
          <a:p>
            <a:pPr lvl="1">
              <a:defRPr/>
            </a:pPr>
            <a:r>
              <a:rPr lang="en-US" sz="1800" dirty="0"/>
              <a:t>Congenital Heart Disease</a:t>
            </a:r>
          </a:p>
          <a:p>
            <a:pPr lvl="1">
              <a:defRPr/>
            </a:pPr>
            <a:r>
              <a:rPr lang="en-US" sz="1800" dirty="0"/>
              <a:t>Cardiomyopathies and heart failure</a:t>
            </a:r>
          </a:p>
          <a:p>
            <a:pPr lvl="1">
              <a:defRPr/>
            </a:pPr>
            <a:r>
              <a:rPr lang="en-US" sz="1800" dirty="0"/>
              <a:t>Arrhythmias</a:t>
            </a:r>
          </a:p>
          <a:p>
            <a:pPr lvl="1">
              <a:defRPr/>
            </a:pPr>
            <a:r>
              <a:rPr lang="en-US" sz="1800" dirty="0"/>
              <a:t>Aortic Disease</a:t>
            </a:r>
          </a:p>
          <a:p>
            <a:pPr lvl="1">
              <a:defRPr/>
            </a:pPr>
            <a:r>
              <a:rPr lang="en-US" sz="1800" dirty="0"/>
              <a:t>Pulmonary heart disease, pulmonary arterial hypertension</a:t>
            </a:r>
          </a:p>
          <a:p>
            <a:pPr lvl="1">
              <a:defRPr/>
            </a:pPr>
            <a:r>
              <a:rPr lang="en-US" sz="1800" dirty="0"/>
              <a:t>Cardiac complications of noncardiac illnesses</a:t>
            </a:r>
          </a:p>
          <a:p>
            <a:pPr lvl="1">
              <a:defRPr/>
            </a:pPr>
            <a:r>
              <a:rPr lang="en-US" sz="1800" dirty="0"/>
              <a:t>Any acutely ill and hemodynamically unstable patient</a:t>
            </a:r>
          </a:p>
          <a:p>
            <a:pPr lvl="1">
              <a:defRPr/>
            </a:pPr>
            <a:r>
              <a:rPr lang="en-US" sz="1800" dirty="0"/>
              <a:t>Guidance in CT surgery, structural interventions</a:t>
            </a:r>
          </a:p>
          <a:p>
            <a:pPr>
              <a:defRPr/>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case you forgot….</a:t>
            </a:r>
          </a:p>
        </p:txBody>
      </p:sp>
      <p:sp>
        <p:nvSpPr>
          <p:cNvPr id="3" name="Content Placeholder 2"/>
          <p:cNvSpPr>
            <a:spLocks noGrp="1"/>
          </p:cNvSpPr>
          <p:nvPr>
            <p:ph idx="1"/>
          </p:nvPr>
        </p:nvSpPr>
        <p:spPr>
          <a:xfrm>
            <a:off x="914400" y="1295400"/>
            <a:ext cx="7315200" cy="5334000"/>
          </a:xfrm>
        </p:spPr>
        <p:txBody>
          <a:bodyPr/>
          <a:lstStyle/>
          <a:p>
            <a:r>
              <a:rPr lang="en-US" dirty="0"/>
              <a:t>1. These images orient you to a commonly used cardiac imaging technology.</a:t>
            </a:r>
          </a:p>
          <a:p>
            <a:r>
              <a:rPr lang="en-US" dirty="0"/>
              <a:t>2. Now you will better understand the echo illustrations you see later.</a:t>
            </a:r>
          </a:p>
          <a:p>
            <a:r>
              <a:rPr lang="en-US" dirty="0"/>
              <a:t>3. Some of these conditions may come up again in </a:t>
            </a:r>
            <a:r>
              <a:rPr lang="en-US"/>
              <a:t>this course.</a:t>
            </a:r>
            <a:endParaRPr lang="en-US" dirty="0"/>
          </a:p>
          <a:p>
            <a:r>
              <a:rPr lang="en-US" dirty="0"/>
              <a:t>4. You are not expected to learn to read echoes, the concepts should be incorporated into your thinking like everything else you see in the block.</a:t>
            </a:r>
          </a:p>
          <a:p>
            <a:pPr algn="ctr"/>
            <a:r>
              <a:rPr lang="en-US" dirty="0"/>
              <a:t>(But the pictures are pretty cool!)</a:t>
            </a:r>
          </a:p>
        </p:txBody>
      </p:sp>
    </p:spTree>
    <p:extLst>
      <p:ext uri="{BB962C8B-B14F-4D97-AF65-F5344CB8AC3E}">
        <p14:creationId xmlns:p14="http://schemas.microsoft.com/office/powerpoint/2010/main" val="4101536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1</a:t>
            </a:r>
          </a:p>
        </p:txBody>
      </p:sp>
      <p:sp>
        <p:nvSpPr>
          <p:cNvPr id="3" name="Content Placeholder 2"/>
          <p:cNvSpPr>
            <a:spLocks noGrp="1"/>
          </p:cNvSpPr>
          <p:nvPr>
            <p:ph idx="1"/>
          </p:nvPr>
        </p:nvSpPr>
        <p:spPr>
          <a:xfrm>
            <a:off x="914400" y="1219200"/>
            <a:ext cx="7315200" cy="5181600"/>
          </a:xfrm>
        </p:spPr>
        <p:txBody>
          <a:bodyPr/>
          <a:lstStyle/>
          <a:p>
            <a:r>
              <a:rPr lang="en-US" dirty="0"/>
              <a:t>1.  Slides with a ** after the title have text boxes with explanatory narrative.</a:t>
            </a:r>
          </a:p>
          <a:p>
            <a:r>
              <a:rPr lang="en-US" dirty="0"/>
              <a:t>2.  To see text boxes, view in the “Normal” not the “Slideshow” PowerPoint view.</a:t>
            </a:r>
          </a:p>
          <a:p>
            <a:r>
              <a:rPr lang="en-US" dirty="0"/>
              <a:t>3.  In the Slideshow view, images will play automatically and continuously.  In the Normal view, each image can be played by hovering over the bottom of the image and clicking the play symbol.</a:t>
            </a:r>
          </a:p>
          <a:p>
            <a:r>
              <a:rPr lang="en-US" dirty="0"/>
              <a:t>4.  Views can be selected from the icons at the bottom right.</a:t>
            </a:r>
          </a:p>
        </p:txBody>
      </p:sp>
    </p:spTree>
    <p:extLst>
      <p:ext uri="{BB962C8B-B14F-4D97-AF65-F5344CB8AC3E}">
        <p14:creationId xmlns:p14="http://schemas.microsoft.com/office/powerpoint/2010/main" val="35579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2</a:t>
            </a:r>
          </a:p>
        </p:txBody>
      </p:sp>
      <p:sp>
        <p:nvSpPr>
          <p:cNvPr id="3" name="Content Placeholder 2"/>
          <p:cNvSpPr>
            <a:spLocks noGrp="1"/>
          </p:cNvSpPr>
          <p:nvPr>
            <p:ph idx="1"/>
          </p:nvPr>
        </p:nvSpPr>
        <p:spPr>
          <a:xfrm>
            <a:off x="914400" y="1676400"/>
            <a:ext cx="7315200" cy="4191000"/>
          </a:xfrm>
        </p:spPr>
        <p:txBody>
          <a:bodyPr/>
          <a:lstStyle/>
          <a:p>
            <a:r>
              <a:rPr lang="en-US" dirty="0"/>
              <a:t>5.  In the Slideshow view one can halt the video by hovering over and click-dragging the play bar to the desired part of the cardiac cycle.  Watch the rhythm strip at the bottom of the slide for timing. </a:t>
            </a:r>
          </a:p>
          <a:p>
            <a:r>
              <a:rPr lang="en-US" dirty="0"/>
              <a:t>6. It may be useful to move back and forth between the Normal and Slideshow views.</a:t>
            </a:r>
          </a:p>
          <a:p>
            <a:r>
              <a:rPr lang="en-US" dirty="0"/>
              <a:t>7.  Echocardiograms are collected and read in semidarkness.  Dim the lights.</a:t>
            </a:r>
          </a:p>
          <a:p>
            <a:endParaRPr lang="en-US" dirty="0"/>
          </a:p>
          <a:p>
            <a:endParaRPr lang="en-US" dirty="0"/>
          </a:p>
        </p:txBody>
      </p:sp>
    </p:spTree>
    <p:extLst>
      <p:ext uri="{BB962C8B-B14F-4D97-AF65-F5344CB8AC3E}">
        <p14:creationId xmlns:p14="http://schemas.microsoft.com/office/powerpoint/2010/main" val="67009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Abbreviations</a:t>
            </a:r>
          </a:p>
        </p:txBody>
      </p:sp>
      <p:sp>
        <p:nvSpPr>
          <p:cNvPr id="3" name="Content Placeholder 2"/>
          <p:cNvSpPr>
            <a:spLocks noGrp="1"/>
          </p:cNvSpPr>
          <p:nvPr>
            <p:ph idx="1"/>
          </p:nvPr>
        </p:nvSpPr>
        <p:spPr/>
        <p:txBody>
          <a:bodyPr/>
          <a:lstStyle/>
          <a:p>
            <a:r>
              <a:rPr lang="en-US" dirty="0" err="1"/>
              <a:t>Ao</a:t>
            </a:r>
            <a:r>
              <a:rPr lang="en-US" dirty="0"/>
              <a:t> - aorta</a:t>
            </a:r>
          </a:p>
          <a:p>
            <a:r>
              <a:rPr lang="en-US" dirty="0"/>
              <a:t>LA - left atrium</a:t>
            </a:r>
          </a:p>
          <a:p>
            <a:r>
              <a:rPr lang="en-US" dirty="0"/>
              <a:t>LV - left ventricle</a:t>
            </a:r>
          </a:p>
          <a:p>
            <a:r>
              <a:rPr lang="en-US" dirty="0"/>
              <a:t>RA - right atrium</a:t>
            </a:r>
          </a:p>
          <a:p>
            <a:r>
              <a:rPr lang="en-US" dirty="0"/>
              <a:t>RV – right ventricle</a:t>
            </a:r>
          </a:p>
          <a:p>
            <a:r>
              <a:rPr lang="en-US" dirty="0"/>
              <a:t>AV, MV, PV and TV – the four valves</a:t>
            </a:r>
          </a:p>
          <a:p>
            <a:r>
              <a:rPr lang="en-US" dirty="0"/>
              <a:t>US - ultrasound</a:t>
            </a:r>
          </a:p>
        </p:txBody>
      </p:sp>
    </p:spTree>
    <p:extLst>
      <p:ext uri="{BB962C8B-B14F-4D97-AF65-F5344CB8AC3E}">
        <p14:creationId xmlns:p14="http://schemas.microsoft.com/office/powerpoint/2010/main" val="2472155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Echocardiography at HMC**</a:t>
            </a:r>
          </a:p>
        </p:txBody>
      </p:sp>
      <p:sp>
        <p:nvSpPr>
          <p:cNvPr id="23555" name="Rectangle 3"/>
          <p:cNvSpPr>
            <a:spLocks noGrp="1" noChangeArrowheads="1"/>
          </p:cNvSpPr>
          <p:nvPr>
            <p:ph type="body" idx="1"/>
          </p:nvPr>
        </p:nvSpPr>
        <p:spPr>
          <a:xfrm>
            <a:off x="914400" y="1447800"/>
            <a:ext cx="7315200" cy="4191000"/>
          </a:xfrm>
        </p:spPr>
        <p:txBody>
          <a:bodyPr/>
          <a:lstStyle/>
          <a:p>
            <a:pPr>
              <a:lnSpc>
                <a:spcPct val="90000"/>
              </a:lnSpc>
              <a:defRPr/>
            </a:pPr>
            <a:r>
              <a:rPr lang="en-US" sz="2400" dirty="0"/>
              <a:t>12 Faculty readers</a:t>
            </a:r>
          </a:p>
          <a:p>
            <a:pPr marL="0" indent="0">
              <a:lnSpc>
                <a:spcPct val="90000"/>
              </a:lnSpc>
              <a:buNone/>
              <a:defRPr/>
            </a:pPr>
            <a:r>
              <a:rPr lang="en-US" sz="2400" dirty="0"/>
              <a:t>    11 Sonographers, 3 Nurses</a:t>
            </a:r>
          </a:p>
          <a:p>
            <a:pPr>
              <a:lnSpc>
                <a:spcPct val="90000"/>
              </a:lnSpc>
              <a:defRPr/>
            </a:pPr>
            <a:r>
              <a:rPr lang="en-US" sz="2400" dirty="0"/>
              <a:t>4 Exercise Physiologists</a:t>
            </a:r>
          </a:p>
          <a:p>
            <a:pPr>
              <a:lnSpc>
                <a:spcPct val="90000"/>
              </a:lnSpc>
              <a:defRPr/>
            </a:pPr>
            <a:r>
              <a:rPr lang="en-US" sz="2400" dirty="0"/>
              <a:t>&gt;12,000 2D/Doppler studies annually</a:t>
            </a:r>
          </a:p>
          <a:p>
            <a:pPr>
              <a:lnSpc>
                <a:spcPct val="90000"/>
              </a:lnSpc>
              <a:defRPr/>
            </a:pPr>
            <a:r>
              <a:rPr lang="en-US" sz="2400" dirty="0"/>
              <a:t>&gt;2,500 stress echoes annually</a:t>
            </a:r>
          </a:p>
          <a:p>
            <a:pPr>
              <a:lnSpc>
                <a:spcPct val="90000"/>
              </a:lnSpc>
              <a:defRPr/>
            </a:pPr>
            <a:r>
              <a:rPr lang="en-US" sz="2400" dirty="0"/>
              <a:t>&gt;1000 transesophageal studies annually</a:t>
            </a:r>
          </a:p>
          <a:p>
            <a:pPr>
              <a:lnSpc>
                <a:spcPct val="90000"/>
              </a:lnSpc>
              <a:defRPr/>
            </a:pPr>
            <a:r>
              <a:rPr lang="en-US" sz="2400" dirty="0"/>
              <a:t>Interventional echocardiography</a:t>
            </a:r>
          </a:p>
          <a:p>
            <a:pPr>
              <a:lnSpc>
                <a:spcPct val="90000"/>
              </a:lnSpc>
              <a:defRPr/>
            </a:pPr>
            <a:r>
              <a:rPr lang="en-US" sz="2400" dirty="0"/>
              <a:t>Digital Lab</a:t>
            </a:r>
          </a:p>
          <a:p>
            <a:pPr>
              <a:lnSpc>
                <a:spcPct val="90000"/>
              </a:lnSpc>
              <a:defRPr/>
            </a:pPr>
            <a:r>
              <a:rPr lang="en-US" sz="2400" dirty="0"/>
              <a:t>Located in HVI First Floor-stop in and visit</a:t>
            </a:r>
          </a:p>
          <a:p>
            <a:pPr>
              <a:lnSpc>
                <a:spcPct val="90000"/>
              </a:lnSpc>
              <a:defRPr/>
            </a:pPr>
            <a:r>
              <a:rPr lang="en-US" sz="2400" dirty="0"/>
              <a:t>Systems in many remote HVI Cardiology sites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a:t>Sound Vs. Ultrasound**</a:t>
            </a:r>
          </a:p>
        </p:txBody>
      </p:sp>
      <p:pic>
        <p:nvPicPr>
          <p:cNvPr id="5123" name="Picture 3" descr="Sound vs Ultrasound fre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47800"/>
            <a:ext cx="7696200"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WRD's Blue-Gold template">
  <a:themeElements>
    <a:clrScheme name="">
      <a:dk1>
        <a:srgbClr val="010000"/>
      </a:dk1>
      <a:lt1>
        <a:srgbClr val="FFFF00"/>
      </a:lt1>
      <a:dk2>
        <a:srgbClr val="0000CC"/>
      </a:dk2>
      <a:lt2>
        <a:srgbClr val="FFFFFF"/>
      </a:lt2>
      <a:accent1>
        <a:srgbClr val="CCECFF"/>
      </a:accent1>
      <a:accent2>
        <a:srgbClr val="FF3399"/>
      </a:accent2>
      <a:accent3>
        <a:srgbClr val="AAAAE2"/>
      </a:accent3>
      <a:accent4>
        <a:srgbClr val="DADA00"/>
      </a:accent4>
      <a:accent5>
        <a:srgbClr val="E2F4FF"/>
      </a:accent5>
      <a:accent6>
        <a:srgbClr val="E72D8A"/>
      </a:accent6>
      <a:hlink>
        <a:srgbClr val="FF3399"/>
      </a:hlink>
      <a:folHlink>
        <a:srgbClr val="FFFFFF"/>
      </a:folHlink>
    </a:clrScheme>
    <a:fontScheme name="WRD's Blue-Gold template">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1"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WRD's Blue-Gold template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WRD's Blue-Gold template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WRD's Blue-Gold template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WRD's Blue-Gold template 4">
        <a:dk1>
          <a:srgbClr val="010000"/>
        </a:dk1>
        <a:lt1>
          <a:srgbClr val="FFFF00"/>
        </a:lt1>
        <a:dk2>
          <a:srgbClr val="000099"/>
        </a:dk2>
        <a:lt2>
          <a:srgbClr val="FFFFFF"/>
        </a:lt2>
        <a:accent1>
          <a:srgbClr val="CCECFF"/>
        </a:accent1>
        <a:accent2>
          <a:srgbClr val="FF3399"/>
        </a:accent2>
        <a:accent3>
          <a:srgbClr val="AAAACA"/>
        </a:accent3>
        <a:accent4>
          <a:srgbClr val="DADA00"/>
        </a:accent4>
        <a:accent5>
          <a:srgbClr val="E2F4FF"/>
        </a:accent5>
        <a:accent6>
          <a:srgbClr val="E72D8A"/>
        </a:accent6>
        <a:hlink>
          <a:srgbClr val="FF3399"/>
        </a:hlink>
        <a:folHlink>
          <a:srgbClr val="FF33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Settings\wdavidson\Application Data\Microsoft\Templates\WRD's Blue-Gold template.pot</Template>
  <TotalTime>1217</TotalTime>
  <Words>3760</Words>
  <Application>Microsoft Office PowerPoint</Application>
  <PresentationFormat>On-screen Show (4:3)</PresentationFormat>
  <Paragraphs>370</Paragraphs>
  <Slides>43</Slides>
  <Notes>35</Notes>
  <HiddenSlides>0</HiddenSlides>
  <MMClips>17</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43</vt:i4>
      </vt:variant>
    </vt:vector>
  </HeadingPairs>
  <TitlesOfParts>
    <vt:vector size="54" baseType="lpstr">
      <vt:lpstr>Arial</vt:lpstr>
      <vt:lpstr>Arial Narrow</vt:lpstr>
      <vt:lpstr>Calibri</vt:lpstr>
      <vt:lpstr>Monotype Sorts</vt:lpstr>
      <vt:lpstr>Symbol</vt:lpstr>
      <vt:lpstr>WRD's Blue-Gold template</vt:lpstr>
      <vt:lpstr>Office Theme</vt:lpstr>
      <vt:lpstr>1_Office Theme</vt:lpstr>
      <vt:lpstr>2_Office Theme</vt:lpstr>
      <vt:lpstr>3_Office Theme</vt:lpstr>
      <vt:lpstr>4_Office Theme</vt:lpstr>
      <vt:lpstr>Introduction to Echocardiography:   An Overview for  the Cardiology Block</vt:lpstr>
      <vt:lpstr>Why watch this slide set (1)?</vt:lpstr>
      <vt:lpstr>Why watch this slide set (2)?</vt:lpstr>
      <vt:lpstr>So……</vt:lpstr>
      <vt:lpstr>Notes 1</vt:lpstr>
      <vt:lpstr>Notes 2</vt:lpstr>
      <vt:lpstr>Abbreviations</vt:lpstr>
      <vt:lpstr>Echocardiography at HMC**</vt:lpstr>
      <vt:lpstr>Sound Vs. Ultrasound**</vt:lpstr>
      <vt:lpstr>Echocardiography:  Ultrasound of the Heart</vt:lpstr>
      <vt:lpstr>Properties of Clinical Ultrasound**</vt:lpstr>
      <vt:lpstr>Echocardiography**</vt:lpstr>
      <vt:lpstr>Echocardiography**</vt:lpstr>
      <vt:lpstr>Uses of M-Mode and 2D Echocardiography**</vt:lpstr>
      <vt:lpstr>PowerPoint Presentation</vt:lpstr>
      <vt:lpstr>PowerPoint Presentation</vt:lpstr>
      <vt:lpstr>PowerPoint Presentation</vt:lpstr>
      <vt:lpstr>PowerPoint Presentation</vt:lpstr>
      <vt:lpstr>Left Ventricular Pressure Overload**</vt:lpstr>
      <vt:lpstr>Left Ventricular Volume Overload**</vt:lpstr>
      <vt:lpstr>LV Function and Wall Motion Assessment**</vt:lpstr>
      <vt:lpstr>PowerPoint Presentation</vt:lpstr>
      <vt:lpstr>Aortic Stenosis</vt:lpstr>
      <vt:lpstr>Mitral Valve Prolapse**</vt:lpstr>
      <vt:lpstr>Intracardiac Metastases**</vt:lpstr>
      <vt:lpstr>Pericardial Effusion with Tamponade**</vt:lpstr>
      <vt:lpstr>The Doppler Effect**</vt:lpstr>
      <vt:lpstr>Doppler Echocardiography</vt:lpstr>
      <vt:lpstr>Doppler Equation**</vt:lpstr>
      <vt:lpstr>Bernoulli’s Equation**</vt:lpstr>
      <vt:lpstr>Aortic Stenosis**</vt:lpstr>
      <vt:lpstr>Aortic Insufficiency – Color Doppler**</vt:lpstr>
      <vt:lpstr>PowerPoint Presentation</vt:lpstr>
      <vt:lpstr>Specialized Echocardiographic Modalities</vt:lpstr>
      <vt:lpstr>Transesophageal Echo (TEE)**</vt:lpstr>
      <vt:lpstr>Atrial Septal Defect**</vt:lpstr>
      <vt:lpstr>Aortic Dissection**</vt:lpstr>
      <vt:lpstr>Stress Echocardiography</vt:lpstr>
      <vt:lpstr>Echo/Ultrasound Contrast Agents</vt:lpstr>
      <vt:lpstr>Contrast Enhanced Dobutamine Stress Echo**</vt:lpstr>
      <vt:lpstr>Digital Echocardiography**</vt:lpstr>
      <vt:lpstr>Summary**</vt:lpstr>
      <vt:lpstr>In case you forgot….</vt:lpstr>
    </vt:vector>
  </TitlesOfParts>
  <Company>The Milton S. Hershey Medical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Echocardiography:  An Overview for New Users</dc:title>
  <dc:creator>William R. Davidson, Jr., MD</dc:creator>
  <cp:lastModifiedBy>Lankford, Ed</cp:lastModifiedBy>
  <cp:revision>82</cp:revision>
  <dcterms:created xsi:type="dcterms:W3CDTF">2002-09-03T16:09:33Z</dcterms:created>
  <dcterms:modified xsi:type="dcterms:W3CDTF">2024-11-12T14:49:39Z</dcterms:modified>
</cp:coreProperties>
</file>